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9"/>
  </p:notesMasterIdLst>
  <p:sldIdLst>
    <p:sldId id="268" r:id="rId2"/>
    <p:sldId id="1008" r:id="rId3"/>
    <p:sldId id="751" r:id="rId4"/>
    <p:sldId id="752" r:id="rId5"/>
    <p:sldId id="1108" r:id="rId6"/>
    <p:sldId id="754" r:id="rId7"/>
    <p:sldId id="697" r:id="rId8"/>
    <p:sldId id="1096" r:id="rId9"/>
    <p:sldId id="1079" r:id="rId10"/>
    <p:sldId id="753" r:id="rId11"/>
    <p:sldId id="1153" r:id="rId12"/>
    <p:sldId id="1154" r:id="rId13"/>
    <p:sldId id="682" r:id="rId14"/>
    <p:sldId id="1109" r:id="rId15"/>
    <p:sldId id="1150" r:id="rId16"/>
    <p:sldId id="893" r:id="rId17"/>
    <p:sldId id="764" r:id="rId18"/>
    <p:sldId id="773" r:id="rId19"/>
    <p:sldId id="774" r:id="rId20"/>
    <p:sldId id="775" r:id="rId21"/>
    <p:sldId id="1155" r:id="rId22"/>
    <p:sldId id="783" r:id="rId23"/>
    <p:sldId id="796" r:id="rId24"/>
    <p:sldId id="877" r:id="rId25"/>
    <p:sldId id="1151" r:id="rId26"/>
    <p:sldId id="879" r:id="rId27"/>
    <p:sldId id="818" r:id="rId28"/>
    <p:sldId id="820" r:id="rId29"/>
    <p:sldId id="823" r:id="rId30"/>
    <p:sldId id="1052" r:id="rId31"/>
    <p:sldId id="971" r:id="rId32"/>
    <p:sldId id="1080" r:id="rId33"/>
    <p:sldId id="1104" r:id="rId34"/>
    <p:sldId id="972" r:id="rId35"/>
    <p:sldId id="974" r:id="rId36"/>
    <p:sldId id="888" r:id="rId37"/>
    <p:sldId id="1152" r:id="rId38"/>
    <p:sldId id="1156" r:id="rId39"/>
    <p:sldId id="258" r:id="rId40"/>
    <p:sldId id="267" r:id="rId41"/>
    <p:sldId id="1157" r:id="rId42"/>
    <p:sldId id="269" r:id="rId43"/>
    <p:sldId id="266" r:id="rId44"/>
    <p:sldId id="260" r:id="rId45"/>
    <p:sldId id="261" r:id="rId46"/>
    <p:sldId id="1159" r:id="rId47"/>
    <p:sldId id="1158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0322BD"/>
    <a:srgbClr val="023CBE"/>
    <a:srgbClr val="024EBE"/>
    <a:srgbClr val="0D7CB3"/>
    <a:srgbClr val="0D58B3"/>
    <a:srgbClr val="FF00FF"/>
    <a:srgbClr val="2F59F3"/>
    <a:srgbClr val="086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23" autoAdjust="0"/>
    <p:restoredTop sz="94660"/>
  </p:normalViewPr>
  <p:slideViewPr>
    <p:cSldViewPr>
      <p:cViewPr varScale="1">
        <p:scale>
          <a:sx n="82" d="100"/>
          <a:sy n="82" d="100"/>
        </p:scale>
        <p:origin x="1714" y="7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7DA0E021-9508-4BC8-AB16-D524DD6E5CAA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30C65-A36B-42AE-B09F-86A08FD909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D59DE-C2B1-42A0-BAFA-72875685F2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5A5CD-CD50-4F34-B2B4-60B8786403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FF329-F406-4B9A-9B5C-15457B70D5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5BAFD-9C80-4838-B3D0-97E2F6EEC8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46037-8A4C-41F2-9360-1D7C055684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5DE81-5C88-473B-BC5A-B28511578F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DB3A6-5783-4987-9E0C-8ED4A3C1B3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00171-6017-4989-834A-BE0777D1FB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B39AC-DE03-472E-9A19-C02D94DC62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E69E2-8989-4105-B849-D3312E66E1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674143AF-90E4-4C6E-A5BF-015F18AE320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33.w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7.png"/><Relationship Id="rId5" Type="http://schemas.openxmlformats.org/officeDocument/2006/relationships/image" Target="../media/image32.wmf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3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4.png"/><Relationship Id="rId7" Type="http://schemas.openxmlformats.org/officeDocument/2006/relationships/image" Target="../media/image4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hyperlink" Target="https://unres.pl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res.pl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1700808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pl-PL" altLang="pl-PL" sz="4400" b="0"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endParaRPr lang="pl-PL" altLang="pl-PL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pl-PL" altLang="pl-PL" sz="4400" b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alt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Coarse</a:t>
            </a:r>
            <a:r>
              <a:rPr lang="pl-PL" altLang="pl-PL" sz="4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Graining</a:t>
            </a:r>
            <a:endParaRPr lang="pl-PL" altLang="pl-PL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270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715587"/>
              </p:ext>
            </p:extLst>
          </p:nvPr>
        </p:nvGraphicFramePr>
        <p:xfrm>
          <a:off x="467544" y="4492604"/>
          <a:ext cx="7671772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2082800" imgH="355600" progId="Equation.3">
                  <p:embed/>
                </p:oleObj>
              </mc:Choice>
              <mc:Fallback>
                <p:oleObj name="Równanie" r:id="rId2" imgW="2082800" imgH="355600" progId="Equation.3">
                  <p:embed/>
                  <p:pic>
                    <p:nvPicPr>
                      <p:cNvPr id="7270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492604"/>
                        <a:ext cx="7671772" cy="12961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0" y="5623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0" dirty="0" err="1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26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6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6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600" b="0" dirty="0" err="1">
                <a:latin typeface="Arial" pitchFamily="34" charset="0"/>
                <a:cs typeface="Arial" pitchFamily="34" charset="0"/>
              </a:rPr>
              <a:t>fields</a:t>
            </a:r>
            <a:r>
              <a:rPr lang="pl-PL" sz="26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600" b="0" dirty="0" err="1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600" b="0" dirty="0">
                <a:latin typeface="Arial" pitchFamily="34" charset="0"/>
                <a:cs typeface="Arial" pitchFamily="34" charset="0"/>
              </a:rPr>
              <a:t>): a general </a:t>
            </a:r>
            <a:r>
              <a:rPr lang="pl-PL" sz="2600" b="0" dirty="0" err="1">
                <a:latin typeface="Arial" pitchFamily="34" charset="0"/>
                <a:cs typeface="Arial" pitchFamily="34" charset="0"/>
              </a:rPr>
              <a:t>formula</a:t>
            </a:r>
            <a:endParaRPr lang="pl-PL" sz="2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lipsa 6"/>
          <p:cNvSpPr/>
          <p:nvPr/>
        </p:nvSpPr>
        <p:spPr bwMode="auto">
          <a:xfrm>
            <a:off x="1370564" y="3988548"/>
            <a:ext cx="2016224" cy="1872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Elipsa 7"/>
          <p:cNvSpPr/>
          <p:nvPr/>
        </p:nvSpPr>
        <p:spPr bwMode="auto">
          <a:xfrm>
            <a:off x="3700220" y="4009756"/>
            <a:ext cx="2160240" cy="1944216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Elipsa 8"/>
          <p:cNvSpPr/>
          <p:nvPr/>
        </p:nvSpPr>
        <p:spPr bwMode="auto">
          <a:xfrm>
            <a:off x="6051084" y="4081764"/>
            <a:ext cx="2016224" cy="1872208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1" name="Łącznik prosty ze strzałką 10"/>
          <p:cNvCxnSpPr>
            <a:cxnSpLocks/>
            <a:stCxn id="13" idx="0"/>
            <a:endCxn id="7" idx="4"/>
          </p:cNvCxnSpPr>
          <p:nvPr/>
        </p:nvCxnSpPr>
        <p:spPr bwMode="auto">
          <a:xfrm flipV="1">
            <a:off x="2375756" y="5860756"/>
            <a:ext cx="2920" cy="40430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pole tekstowe 12"/>
          <p:cNvSpPr txBox="1"/>
          <p:nvPr/>
        </p:nvSpPr>
        <p:spPr>
          <a:xfrm>
            <a:off x="1547664" y="6265058"/>
            <a:ext cx="165618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0" dirty="0" err="1">
                <a:latin typeface="Arial" pitchFamily="34" charset="0"/>
                <a:cs typeface="Arial" pitchFamily="34" charset="0"/>
              </a:rPr>
              <a:t>Local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Łącznik prosty ze strzałką 13"/>
          <p:cNvCxnSpPr>
            <a:cxnSpLocks/>
            <a:stCxn id="15" idx="0"/>
          </p:cNvCxnSpPr>
          <p:nvPr/>
        </p:nvCxnSpPr>
        <p:spPr bwMode="auto">
          <a:xfrm flipH="1" flipV="1">
            <a:off x="4771956" y="5936956"/>
            <a:ext cx="8508" cy="404302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pole tekstowe 14"/>
          <p:cNvSpPr txBox="1"/>
          <p:nvPr/>
        </p:nvSpPr>
        <p:spPr>
          <a:xfrm>
            <a:off x="3852868" y="6341258"/>
            <a:ext cx="185519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0" dirty="0" err="1">
                <a:latin typeface="Arial" pitchFamily="34" charset="0"/>
                <a:cs typeface="Arial" pitchFamily="34" charset="0"/>
              </a:rPr>
              <a:t>Pairwise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Łącznik prosty ze strzałką 15"/>
          <p:cNvCxnSpPr>
            <a:cxnSpLocks/>
            <a:stCxn id="17" idx="0"/>
          </p:cNvCxnSpPr>
          <p:nvPr/>
        </p:nvCxnSpPr>
        <p:spPr bwMode="auto">
          <a:xfrm flipH="1" flipV="1">
            <a:off x="7131204" y="5928572"/>
            <a:ext cx="124" cy="404302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pole tekstowe 16"/>
          <p:cNvSpPr txBox="1"/>
          <p:nvPr/>
        </p:nvSpPr>
        <p:spPr>
          <a:xfrm>
            <a:off x="6059716" y="6332874"/>
            <a:ext cx="2143224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0" dirty="0" err="1">
                <a:latin typeface="Arial" pitchFamily="34" charset="0"/>
                <a:cs typeface="Arial" pitchFamily="34" charset="0"/>
              </a:rPr>
              <a:t>Multibody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547664" y="2768268"/>
            <a:ext cx="576064" cy="519351"/>
          </a:xfrm>
          <a:prstGeom prst="ellipse">
            <a:avLst/>
          </a:prstGeom>
          <a:solidFill>
            <a:srgbClr val="086CF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Elipsa 21"/>
          <p:cNvSpPr/>
          <p:nvPr/>
        </p:nvSpPr>
        <p:spPr bwMode="auto">
          <a:xfrm rot="4189133">
            <a:off x="4193433" y="1668189"/>
            <a:ext cx="1240517" cy="519351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Elipsa 22"/>
          <p:cNvSpPr/>
          <p:nvPr/>
        </p:nvSpPr>
        <p:spPr bwMode="auto">
          <a:xfrm rot="6895478">
            <a:off x="2153597" y="1428150"/>
            <a:ext cx="710784" cy="519351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Elipsa 23"/>
          <p:cNvSpPr/>
          <p:nvPr/>
        </p:nvSpPr>
        <p:spPr bwMode="auto">
          <a:xfrm rot="13353473">
            <a:off x="6280524" y="1864300"/>
            <a:ext cx="93610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Elipsa 24"/>
          <p:cNvSpPr/>
          <p:nvPr/>
        </p:nvSpPr>
        <p:spPr bwMode="auto">
          <a:xfrm>
            <a:off x="4860032" y="2768268"/>
            <a:ext cx="576064" cy="519351"/>
          </a:xfrm>
          <a:prstGeom prst="ellipse">
            <a:avLst/>
          </a:prstGeom>
          <a:solidFill>
            <a:srgbClr val="086CF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Elipsa 25"/>
          <p:cNvSpPr/>
          <p:nvPr/>
        </p:nvSpPr>
        <p:spPr bwMode="auto">
          <a:xfrm>
            <a:off x="3347864" y="2552244"/>
            <a:ext cx="576064" cy="519351"/>
          </a:xfrm>
          <a:prstGeom prst="ellipse">
            <a:avLst/>
          </a:prstGeom>
          <a:solidFill>
            <a:srgbClr val="FF00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Elipsa 26"/>
          <p:cNvSpPr/>
          <p:nvPr/>
        </p:nvSpPr>
        <p:spPr bwMode="auto">
          <a:xfrm>
            <a:off x="7092280" y="2912284"/>
            <a:ext cx="576064" cy="519351"/>
          </a:xfrm>
          <a:prstGeom prst="ellipse">
            <a:avLst/>
          </a:prstGeom>
          <a:solidFill>
            <a:srgbClr val="086CF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Elipsa 29"/>
          <p:cNvSpPr/>
          <p:nvPr/>
        </p:nvSpPr>
        <p:spPr bwMode="auto">
          <a:xfrm>
            <a:off x="5940152" y="2984292"/>
            <a:ext cx="576064" cy="519351"/>
          </a:xfrm>
          <a:prstGeom prst="ellipse">
            <a:avLst/>
          </a:prstGeom>
          <a:solidFill>
            <a:srgbClr val="FF00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34" name="Łącznik prosty 33"/>
          <p:cNvCxnSpPr>
            <a:stCxn id="19" idx="6"/>
            <a:endCxn id="26" idx="2"/>
          </p:cNvCxnSpPr>
          <p:nvPr/>
        </p:nvCxnSpPr>
        <p:spPr bwMode="auto">
          <a:xfrm flipV="1">
            <a:off x="2123728" y="2811920"/>
            <a:ext cx="1224136" cy="2160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Łącznik prosty 35"/>
          <p:cNvCxnSpPr>
            <a:stCxn id="19" idx="0"/>
          </p:cNvCxnSpPr>
          <p:nvPr/>
        </p:nvCxnSpPr>
        <p:spPr bwMode="auto">
          <a:xfrm flipV="1">
            <a:off x="1835696" y="2010117"/>
            <a:ext cx="523521" cy="758151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Łącznik prosty 40"/>
          <p:cNvCxnSpPr>
            <a:stCxn id="25" idx="0"/>
          </p:cNvCxnSpPr>
          <p:nvPr/>
        </p:nvCxnSpPr>
        <p:spPr bwMode="auto">
          <a:xfrm flipH="1" flipV="1">
            <a:off x="5027673" y="2510044"/>
            <a:ext cx="120391" cy="2582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Łącznik prosty 42"/>
          <p:cNvCxnSpPr>
            <a:stCxn id="25" idx="6"/>
            <a:endCxn id="30" idx="2"/>
          </p:cNvCxnSpPr>
          <p:nvPr/>
        </p:nvCxnSpPr>
        <p:spPr bwMode="auto">
          <a:xfrm>
            <a:off x="5436096" y="3027944"/>
            <a:ext cx="504056" cy="2160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Łącznik prosty 46"/>
          <p:cNvCxnSpPr>
            <a:stCxn id="27" idx="0"/>
            <a:endCxn id="24" idx="2"/>
          </p:cNvCxnSpPr>
          <p:nvPr/>
        </p:nvCxnSpPr>
        <p:spPr bwMode="auto">
          <a:xfrm flipH="1" flipV="1">
            <a:off x="7093341" y="2440535"/>
            <a:ext cx="286971" cy="471749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Elipsa 47"/>
          <p:cNvSpPr/>
          <p:nvPr/>
        </p:nvSpPr>
        <p:spPr bwMode="auto">
          <a:xfrm>
            <a:off x="3347864" y="3071595"/>
            <a:ext cx="504056" cy="51935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Elipsa 48"/>
          <p:cNvSpPr/>
          <p:nvPr/>
        </p:nvSpPr>
        <p:spPr bwMode="auto">
          <a:xfrm>
            <a:off x="5940152" y="3503643"/>
            <a:ext cx="576064" cy="51935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2" name="Dowolny kształt 51"/>
          <p:cNvSpPr/>
          <p:nvPr/>
        </p:nvSpPr>
        <p:spPr bwMode="auto">
          <a:xfrm>
            <a:off x="1638300" y="1031500"/>
            <a:ext cx="3801533" cy="1595967"/>
          </a:xfrm>
          <a:custGeom>
            <a:avLst/>
            <a:gdLst>
              <a:gd name="connsiteX0" fmla="*/ 101600 w 3801533"/>
              <a:gd name="connsiteY0" fmla="*/ 211667 h 1595967"/>
              <a:gd name="connsiteX1" fmla="*/ 25400 w 3801533"/>
              <a:gd name="connsiteY1" fmla="*/ 376767 h 1595967"/>
              <a:gd name="connsiteX2" fmla="*/ 203200 w 3801533"/>
              <a:gd name="connsiteY2" fmla="*/ 694267 h 1595967"/>
              <a:gd name="connsiteX3" fmla="*/ 292100 w 3801533"/>
              <a:gd name="connsiteY3" fmla="*/ 986367 h 1595967"/>
              <a:gd name="connsiteX4" fmla="*/ 1054100 w 3801533"/>
              <a:gd name="connsiteY4" fmla="*/ 1138767 h 1595967"/>
              <a:gd name="connsiteX5" fmla="*/ 1714500 w 3801533"/>
              <a:gd name="connsiteY5" fmla="*/ 1100667 h 1595967"/>
              <a:gd name="connsiteX6" fmla="*/ 1816100 w 3801533"/>
              <a:gd name="connsiteY6" fmla="*/ 1202267 h 1595967"/>
              <a:gd name="connsiteX7" fmla="*/ 3213100 w 3801533"/>
              <a:gd name="connsiteY7" fmla="*/ 1481667 h 1595967"/>
              <a:gd name="connsiteX8" fmla="*/ 3644900 w 3801533"/>
              <a:gd name="connsiteY8" fmla="*/ 1481667 h 1595967"/>
              <a:gd name="connsiteX9" fmla="*/ 3721100 w 3801533"/>
              <a:gd name="connsiteY9" fmla="*/ 795867 h 1595967"/>
              <a:gd name="connsiteX10" fmla="*/ 3162300 w 3801533"/>
              <a:gd name="connsiteY10" fmla="*/ 97367 h 1595967"/>
              <a:gd name="connsiteX11" fmla="*/ 1854200 w 3801533"/>
              <a:gd name="connsiteY11" fmla="*/ 211667 h 1595967"/>
              <a:gd name="connsiteX12" fmla="*/ 635000 w 3801533"/>
              <a:gd name="connsiteY12" fmla="*/ 110067 h 1595967"/>
              <a:gd name="connsiteX13" fmla="*/ 101600 w 3801533"/>
              <a:gd name="connsiteY13" fmla="*/ 211667 h 1595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01533" h="1595967">
                <a:moveTo>
                  <a:pt x="101600" y="211667"/>
                </a:moveTo>
                <a:cubicBezTo>
                  <a:pt x="0" y="256117"/>
                  <a:pt x="8467" y="296334"/>
                  <a:pt x="25400" y="376767"/>
                </a:cubicBezTo>
                <a:cubicBezTo>
                  <a:pt x="42333" y="457200"/>
                  <a:pt x="158750" y="592667"/>
                  <a:pt x="203200" y="694267"/>
                </a:cubicBezTo>
                <a:cubicBezTo>
                  <a:pt x="247650" y="795867"/>
                  <a:pt x="150283" y="912284"/>
                  <a:pt x="292100" y="986367"/>
                </a:cubicBezTo>
                <a:cubicBezTo>
                  <a:pt x="433917" y="1060450"/>
                  <a:pt x="817033" y="1119717"/>
                  <a:pt x="1054100" y="1138767"/>
                </a:cubicBezTo>
                <a:cubicBezTo>
                  <a:pt x="1291167" y="1157817"/>
                  <a:pt x="1587500" y="1090084"/>
                  <a:pt x="1714500" y="1100667"/>
                </a:cubicBezTo>
                <a:cubicBezTo>
                  <a:pt x="1841500" y="1111250"/>
                  <a:pt x="1566333" y="1138767"/>
                  <a:pt x="1816100" y="1202267"/>
                </a:cubicBezTo>
                <a:cubicBezTo>
                  <a:pt x="2065867" y="1265767"/>
                  <a:pt x="2908300" y="1435100"/>
                  <a:pt x="3213100" y="1481667"/>
                </a:cubicBezTo>
                <a:cubicBezTo>
                  <a:pt x="3517900" y="1528234"/>
                  <a:pt x="3560233" y="1595967"/>
                  <a:pt x="3644900" y="1481667"/>
                </a:cubicBezTo>
                <a:cubicBezTo>
                  <a:pt x="3729567" y="1367367"/>
                  <a:pt x="3801533" y="1026584"/>
                  <a:pt x="3721100" y="795867"/>
                </a:cubicBezTo>
                <a:cubicBezTo>
                  <a:pt x="3640667" y="565150"/>
                  <a:pt x="3473450" y="194734"/>
                  <a:pt x="3162300" y="97367"/>
                </a:cubicBezTo>
                <a:cubicBezTo>
                  <a:pt x="2851150" y="0"/>
                  <a:pt x="2275417" y="209550"/>
                  <a:pt x="1854200" y="211667"/>
                </a:cubicBezTo>
                <a:cubicBezTo>
                  <a:pt x="1432983" y="213784"/>
                  <a:pt x="929217" y="114300"/>
                  <a:pt x="635000" y="110067"/>
                </a:cubicBezTo>
                <a:cubicBezTo>
                  <a:pt x="340783" y="105834"/>
                  <a:pt x="203200" y="167217"/>
                  <a:pt x="101600" y="2116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Elipsa 52"/>
          <p:cNvSpPr/>
          <p:nvPr/>
        </p:nvSpPr>
        <p:spPr bwMode="auto">
          <a:xfrm rot="5141553">
            <a:off x="7599697" y="1678076"/>
            <a:ext cx="864096" cy="519351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Dowolny kształt 53"/>
          <p:cNvSpPr/>
          <p:nvPr/>
        </p:nvSpPr>
        <p:spPr bwMode="auto">
          <a:xfrm>
            <a:off x="1407583" y="2318434"/>
            <a:ext cx="6866467" cy="1930400"/>
          </a:xfrm>
          <a:custGeom>
            <a:avLst/>
            <a:gdLst>
              <a:gd name="connsiteX0" fmla="*/ 65617 w 6866467"/>
              <a:gd name="connsiteY0" fmla="*/ 436033 h 1930400"/>
              <a:gd name="connsiteX1" fmla="*/ 129117 w 6866467"/>
              <a:gd name="connsiteY1" fmla="*/ 1159933 h 1930400"/>
              <a:gd name="connsiteX2" fmla="*/ 611717 w 6866467"/>
              <a:gd name="connsiteY2" fmla="*/ 1426633 h 1930400"/>
              <a:gd name="connsiteX3" fmla="*/ 2402417 w 6866467"/>
              <a:gd name="connsiteY3" fmla="*/ 1401233 h 1930400"/>
              <a:gd name="connsiteX4" fmla="*/ 3659717 w 6866467"/>
              <a:gd name="connsiteY4" fmla="*/ 1401233 h 1930400"/>
              <a:gd name="connsiteX5" fmla="*/ 4561417 w 6866467"/>
              <a:gd name="connsiteY5" fmla="*/ 1896533 h 1930400"/>
              <a:gd name="connsiteX6" fmla="*/ 5818717 w 6866467"/>
              <a:gd name="connsiteY6" fmla="*/ 1604433 h 1930400"/>
              <a:gd name="connsiteX7" fmla="*/ 6822017 w 6866467"/>
              <a:gd name="connsiteY7" fmla="*/ 474133 h 1930400"/>
              <a:gd name="connsiteX8" fmla="*/ 5552017 w 6866467"/>
              <a:gd name="connsiteY8" fmla="*/ 309033 h 1930400"/>
              <a:gd name="connsiteX9" fmla="*/ 4243917 w 6866467"/>
              <a:gd name="connsiteY9" fmla="*/ 486833 h 1930400"/>
              <a:gd name="connsiteX10" fmla="*/ 3520017 w 6866467"/>
              <a:gd name="connsiteY10" fmla="*/ 347133 h 1930400"/>
              <a:gd name="connsiteX11" fmla="*/ 2643717 w 6866467"/>
              <a:gd name="connsiteY11" fmla="*/ 29633 h 1930400"/>
              <a:gd name="connsiteX12" fmla="*/ 1792817 w 6866467"/>
              <a:gd name="connsiteY12" fmla="*/ 169333 h 1930400"/>
              <a:gd name="connsiteX13" fmla="*/ 522817 w 6866467"/>
              <a:gd name="connsiteY13" fmla="*/ 182033 h 1930400"/>
              <a:gd name="connsiteX14" fmla="*/ 65617 w 6866467"/>
              <a:gd name="connsiteY14" fmla="*/ 436033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6467" h="1930400">
                <a:moveTo>
                  <a:pt x="65617" y="436033"/>
                </a:moveTo>
                <a:cubicBezTo>
                  <a:pt x="0" y="599016"/>
                  <a:pt x="38100" y="994833"/>
                  <a:pt x="129117" y="1159933"/>
                </a:cubicBezTo>
                <a:cubicBezTo>
                  <a:pt x="220134" y="1325033"/>
                  <a:pt x="232834" y="1386416"/>
                  <a:pt x="611717" y="1426633"/>
                </a:cubicBezTo>
                <a:cubicBezTo>
                  <a:pt x="990600" y="1466850"/>
                  <a:pt x="2402417" y="1401233"/>
                  <a:pt x="2402417" y="1401233"/>
                </a:cubicBezTo>
                <a:cubicBezTo>
                  <a:pt x="2910417" y="1397000"/>
                  <a:pt x="3299884" y="1318683"/>
                  <a:pt x="3659717" y="1401233"/>
                </a:cubicBezTo>
                <a:cubicBezTo>
                  <a:pt x="4019550" y="1483783"/>
                  <a:pt x="4201584" y="1862666"/>
                  <a:pt x="4561417" y="1896533"/>
                </a:cubicBezTo>
                <a:cubicBezTo>
                  <a:pt x="4921250" y="1930400"/>
                  <a:pt x="5441950" y="1841500"/>
                  <a:pt x="5818717" y="1604433"/>
                </a:cubicBezTo>
                <a:cubicBezTo>
                  <a:pt x="6195484" y="1367366"/>
                  <a:pt x="6866467" y="690033"/>
                  <a:pt x="6822017" y="474133"/>
                </a:cubicBezTo>
                <a:cubicBezTo>
                  <a:pt x="6777567" y="258233"/>
                  <a:pt x="5981700" y="306916"/>
                  <a:pt x="5552017" y="309033"/>
                </a:cubicBezTo>
                <a:cubicBezTo>
                  <a:pt x="5122334" y="311150"/>
                  <a:pt x="4582584" y="480483"/>
                  <a:pt x="4243917" y="486833"/>
                </a:cubicBezTo>
                <a:cubicBezTo>
                  <a:pt x="3905250" y="493183"/>
                  <a:pt x="3786717" y="423333"/>
                  <a:pt x="3520017" y="347133"/>
                </a:cubicBezTo>
                <a:cubicBezTo>
                  <a:pt x="3253317" y="270933"/>
                  <a:pt x="2931584" y="59266"/>
                  <a:pt x="2643717" y="29633"/>
                </a:cubicBezTo>
                <a:cubicBezTo>
                  <a:pt x="2355850" y="0"/>
                  <a:pt x="2146300" y="143933"/>
                  <a:pt x="1792817" y="169333"/>
                </a:cubicBezTo>
                <a:cubicBezTo>
                  <a:pt x="1439334" y="194733"/>
                  <a:pt x="810684" y="133350"/>
                  <a:pt x="522817" y="182033"/>
                </a:cubicBezTo>
                <a:cubicBezTo>
                  <a:pt x="234950" y="230716"/>
                  <a:pt x="131234" y="273050"/>
                  <a:pt x="65617" y="436033"/>
                </a:cubicBezTo>
                <a:close/>
              </a:path>
            </a:pathLst>
          </a:custGeom>
          <a:noFill/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5" name="Dowolny kształt 54"/>
          <p:cNvSpPr/>
          <p:nvPr/>
        </p:nvSpPr>
        <p:spPr bwMode="auto">
          <a:xfrm>
            <a:off x="4184650" y="705121"/>
            <a:ext cx="2829983" cy="3420533"/>
          </a:xfrm>
          <a:custGeom>
            <a:avLst/>
            <a:gdLst>
              <a:gd name="connsiteX0" fmla="*/ 234950 w 2829983"/>
              <a:gd name="connsiteY0" fmla="*/ 169333 h 3420533"/>
              <a:gd name="connsiteX1" fmla="*/ 6350 w 2829983"/>
              <a:gd name="connsiteY1" fmla="*/ 728133 h 3420533"/>
              <a:gd name="connsiteX2" fmla="*/ 196850 w 2829983"/>
              <a:gd name="connsiteY2" fmla="*/ 1439333 h 3420533"/>
              <a:gd name="connsiteX3" fmla="*/ 514350 w 2829983"/>
              <a:gd name="connsiteY3" fmla="*/ 2252133 h 3420533"/>
              <a:gd name="connsiteX4" fmla="*/ 1479550 w 2829983"/>
              <a:gd name="connsiteY4" fmla="*/ 3280833 h 3420533"/>
              <a:gd name="connsiteX5" fmla="*/ 2673350 w 2829983"/>
              <a:gd name="connsiteY5" fmla="*/ 3090333 h 3420533"/>
              <a:gd name="connsiteX6" fmla="*/ 2419350 w 2829983"/>
              <a:gd name="connsiteY6" fmla="*/ 2010833 h 3420533"/>
              <a:gd name="connsiteX7" fmla="*/ 1466850 w 2829983"/>
              <a:gd name="connsiteY7" fmla="*/ 842433 h 3420533"/>
              <a:gd name="connsiteX8" fmla="*/ 374650 w 2829983"/>
              <a:gd name="connsiteY8" fmla="*/ 93133 h 3420533"/>
              <a:gd name="connsiteX9" fmla="*/ 184150 w 2829983"/>
              <a:gd name="connsiteY9" fmla="*/ 283633 h 342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29983" h="3420533">
                <a:moveTo>
                  <a:pt x="234950" y="169333"/>
                </a:moveTo>
                <a:cubicBezTo>
                  <a:pt x="123825" y="342899"/>
                  <a:pt x="12700" y="516466"/>
                  <a:pt x="6350" y="728133"/>
                </a:cubicBezTo>
                <a:cubicBezTo>
                  <a:pt x="0" y="939800"/>
                  <a:pt x="112183" y="1185333"/>
                  <a:pt x="196850" y="1439333"/>
                </a:cubicBezTo>
                <a:cubicBezTo>
                  <a:pt x="281517" y="1693333"/>
                  <a:pt x="300567" y="1945216"/>
                  <a:pt x="514350" y="2252133"/>
                </a:cubicBezTo>
                <a:cubicBezTo>
                  <a:pt x="728133" y="2559050"/>
                  <a:pt x="1119717" y="3141133"/>
                  <a:pt x="1479550" y="3280833"/>
                </a:cubicBezTo>
                <a:cubicBezTo>
                  <a:pt x="1839383" y="3420533"/>
                  <a:pt x="2516717" y="3302000"/>
                  <a:pt x="2673350" y="3090333"/>
                </a:cubicBezTo>
                <a:cubicBezTo>
                  <a:pt x="2829983" y="2878666"/>
                  <a:pt x="2620433" y="2385483"/>
                  <a:pt x="2419350" y="2010833"/>
                </a:cubicBezTo>
                <a:cubicBezTo>
                  <a:pt x="2218267" y="1636183"/>
                  <a:pt x="1807633" y="1162050"/>
                  <a:pt x="1466850" y="842433"/>
                </a:cubicBezTo>
                <a:cubicBezTo>
                  <a:pt x="1126067" y="522816"/>
                  <a:pt x="588433" y="186266"/>
                  <a:pt x="374650" y="93133"/>
                </a:cubicBezTo>
                <a:cubicBezTo>
                  <a:pt x="160867" y="0"/>
                  <a:pt x="172508" y="141816"/>
                  <a:pt x="184150" y="283633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5" grpId="0" animBg="1"/>
      <p:bldP spid="17" grpId="0" animBg="1"/>
      <p:bldP spid="52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194EA84-63A6-7C00-38B4-F6D6F2B732BD}"/>
              </a:ext>
            </a:extLst>
          </p:cNvPr>
          <p:cNvSpPr txBox="1"/>
          <p:nvPr/>
        </p:nvSpPr>
        <p:spPr>
          <a:xfrm>
            <a:off x="4427985" y="831478"/>
            <a:ext cx="471601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2800" b="0" i="0" u="none" strike="noStrike" baseline="0" dirty="0">
              <a:solidFill>
                <a:srgbClr val="000000"/>
              </a:solidFill>
              <a:latin typeface="CMSS10"/>
            </a:endParaRP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Effective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energy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functions</a:t>
            </a:r>
            <a:r>
              <a:rPr lang="pl-PL" sz="2800" b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difficult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to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construct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Restricted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tranferability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of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effective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energy</a:t>
            </a:r>
            <a:r>
              <a:rPr lang="pl-PL" sz="2800" b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expressions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and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parameters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FF0000"/>
                </a:solidFill>
                <a:latin typeface="CMSS10"/>
              </a:rPr>
              <a:t>No exact relationship of the CG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CMSS10"/>
              </a:rPr>
              <a:t>time scales and real/all-atom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time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FF0000"/>
                </a:solidFill>
                <a:latin typeface="CMSS10"/>
              </a:rPr>
              <a:t>scales</a:t>
            </a:r>
            <a:r>
              <a:rPr lang="pl-PL" sz="2800" b="0" i="0" u="none" strike="noStrike" baseline="0" dirty="0">
                <a:solidFill>
                  <a:srgbClr val="FF0000"/>
                </a:solidFill>
                <a:latin typeface="CMSS10"/>
              </a:rPr>
              <a:t>.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C0DC7C-FCF4-02DE-FF6E-5D266D07FFD2}"/>
              </a:ext>
            </a:extLst>
          </p:cNvPr>
          <p:cNvSpPr txBox="1"/>
          <p:nvPr/>
        </p:nvSpPr>
        <p:spPr>
          <a:xfrm>
            <a:off x="323528" y="44624"/>
            <a:ext cx="8424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u="none" strike="noStrike" baseline="0" dirty="0">
                <a:solidFill>
                  <a:srgbClr val="00B050"/>
                </a:solidFill>
                <a:latin typeface="CMSS12"/>
              </a:rPr>
              <a:t>Advantages</a:t>
            </a:r>
            <a:r>
              <a:rPr lang="en-US" sz="3600" b="0" i="0" u="none" strike="noStrike" baseline="0" dirty="0">
                <a:latin typeface="CMSS12"/>
              </a:rPr>
              <a:t> and </a:t>
            </a:r>
            <a:r>
              <a:rPr lang="en-US" sz="3600" b="0" i="0" u="none" strike="noStrike" baseline="0" dirty="0">
                <a:solidFill>
                  <a:srgbClr val="FF0000"/>
                </a:solidFill>
                <a:latin typeface="CMSS12"/>
              </a:rPr>
              <a:t>problems</a:t>
            </a:r>
            <a:r>
              <a:rPr lang="en-US" sz="3600" b="0" i="0" u="none" strike="noStrike" baseline="0" dirty="0">
                <a:latin typeface="CMSS12"/>
              </a:rPr>
              <a:t> of coarse-graining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27038DA-39A6-1FC8-27F3-4CE76AAD21A3}"/>
              </a:ext>
            </a:extLst>
          </p:cNvPr>
          <p:cNvSpPr txBox="1"/>
          <p:nvPr/>
        </p:nvSpPr>
        <p:spPr>
          <a:xfrm>
            <a:off x="107504" y="864420"/>
            <a:ext cx="410445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2800" b="0" i="0" u="none" strike="noStrike" baseline="0" dirty="0">
              <a:solidFill>
                <a:srgbClr val="000000"/>
              </a:solidFill>
              <a:latin typeface="CMSS1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Over 1000-fold increase of </a:t>
            </a:r>
            <a:r>
              <a:rPr lang="pl-PL" sz="2800" b="0" dirty="0">
                <a:solidFill>
                  <a:srgbClr val="00B050"/>
                </a:solidFill>
                <a:latin typeface="CMSS10"/>
              </a:rPr>
              <a:t>the 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time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scale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of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simulations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Very large systems can be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treated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Results are easier to analyze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compared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to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those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 of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all</a:t>
            </a:r>
            <a:r>
              <a:rPr lang="pl-PL" sz="2800" b="0" i="0" u="none" strike="noStrike" baseline="0" dirty="0">
                <a:solidFill>
                  <a:srgbClr val="00B050"/>
                </a:solidFill>
                <a:latin typeface="CMSS10"/>
              </a:rPr>
              <a:t>-atom </a:t>
            </a:r>
            <a:r>
              <a:rPr lang="pl-PL" sz="2800" b="0" i="0" u="none" strike="noStrike" baseline="0" dirty="0" err="1">
                <a:solidFill>
                  <a:srgbClr val="00B050"/>
                </a:solidFill>
                <a:latin typeface="CMSS10"/>
              </a:rPr>
              <a:t>simulations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CMSS1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8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797A5F5-E3D9-74F5-2F0C-54FBB50AAC7A}"/>
              </a:ext>
            </a:extLst>
          </p:cNvPr>
          <p:cNvSpPr txBox="1"/>
          <p:nvPr/>
        </p:nvSpPr>
        <p:spPr>
          <a:xfrm>
            <a:off x="179512" y="44624"/>
            <a:ext cx="8856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u="none" strike="noStrike" baseline="0" dirty="0">
                <a:latin typeface="CMSS12"/>
              </a:rPr>
              <a:t>CG vs. laboratory time scale</a:t>
            </a:r>
            <a:endParaRPr lang="pl-PL" sz="36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0C66834-CA02-D995-AC5F-8A7891843CE4}"/>
              </a:ext>
            </a:extLst>
          </p:cNvPr>
          <p:cNvSpPr txBox="1"/>
          <p:nvPr/>
        </p:nvSpPr>
        <p:spPr>
          <a:xfrm>
            <a:off x="179512" y="5085184"/>
            <a:ext cx="875563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CMSS10"/>
              </a:rPr>
              <a:t>Simulation of the kinetics of the folding FBP-28 WW domain variants</a:t>
            </a:r>
            <a:r>
              <a:rPr lang="pl-PL" sz="2400" b="0" i="0" u="none" strike="noStrike" baseline="0" dirty="0">
                <a:latin typeface="CMSS10"/>
              </a:rPr>
              <a:t> </a:t>
            </a:r>
            <a:r>
              <a:rPr lang="en-US" sz="2400" b="0" i="0" u="none" strike="noStrike" baseline="0" dirty="0">
                <a:latin typeface="CMSS10"/>
              </a:rPr>
              <a:t>with</a:t>
            </a:r>
            <a:r>
              <a:rPr lang="pl-PL" sz="2400" b="0" i="0" u="none" strike="noStrike" baseline="0" dirty="0">
                <a:latin typeface="CMSS10"/>
              </a:rPr>
              <a:t> UNRES.</a:t>
            </a:r>
          </a:p>
          <a:p>
            <a:pPr algn="l"/>
            <a:endParaRPr lang="pl-PL" sz="1800" b="0" i="0" u="none" strike="noStrike" baseline="0" dirty="0">
              <a:latin typeface="+mn-lt"/>
            </a:endParaRPr>
          </a:p>
          <a:p>
            <a:pPr algn="l"/>
            <a:r>
              <a:rPr lang="fr-FR" sz="1800" b="0" i="0" u="none" strike="noStrike" baseline="0" dirty="0">
                <a:latin typeface="+mn-lt"/>
              </a:rPr>
              <a:t>Zhou et al. </a:t>
            </a:r>
            <a:r>
              <a:rPr lang="fr-FR" sz="1800" b="0" i="1" u="none" strike="noStrike" baseline="0" dirty="0">
                <a:latin typeface="+mn-lt"/>
              </a:rPr>
              <a:t>Proc. Natl. Acad. Sci. USA</a:t>
            </a:r>
            <a:r>
              <a:rPr lang="fr-FR" sz="1800" b="0" i="0" u="none" strike="noStrike" baseline="0" dirty="0">
                <a:latin typeface="+mn-lt"/>
              </a:rPr>
              <a:t>, </a:t>
            </a:r>
            <a:r>
              <a:rPr lang="fr-FR" sz="1800" i="0" u="none" strike="noStrike" baseline="0" dirty="0">
                <a:latin typeface="+mn-lt"/>
              </a:rPr>
              <a:t>201</a:t>
            </a:r>
            <a:r>
              <a:rPr lang="pl-PL" sz="1800" i="0" u="none" strike="noStrike" baseline="0" dirty="0">
                <a:latin typeface="+mn-lt"/>
              </a:rPr>
              <a:t>4</a:t>
            </a:r>
            <a:r>
              <a:rPr lang="fr-FR" sz="1800" b="0" i="0" u="none" strike="noStrike" baseline="0" dirty="0">
                <a:latin typeface="+mn-lt"/>
              </a:rPr>
              <a:t>, 111, 18243 (simulations).</a:t>
            </a:r>
          </a:p>
          <a:p>
            <a:pPr algn="l"/>
            <a:r>
              <a:rPr lang="es-ES" sz="1800" b="0" i="0" u="none" strike="noStrike" baseline="0" dirty="0">
                <a:latin typeface="+mn-lt"/>
              </a:rPr>
              <a:t>Nguyen et al., </a:t>
            </a:r>
            <a:r>
              <a:rPr lang="es-ES" sz="1800" b="0" i="1" u="none" strike="noStrike" baseline="0" dirty="0">
                <a:latin typeface="+mn-lt"/>
              </a:rPr>
              <a:t>Proc. Natl. Acad. Sci. U.S.A.</a:t>
            </a:r>
            <a:r>
              <a:rPr lang="es-ES" sz="1800" b="0" i="0" u="none" strike="noStrike" baseline="0" dirty="0">
                <a:latin typeface="+mn-lt"/>
              </a:rPr>
              <a:t>, </a:t>
            </a:r>
            <a:r>
              <a:rPr lang="es-ES" sz="1800" i="0" u="none" strike="noStrike" baseline="0" dirty="0">
                <a:latin typeface="+mn-lt"/>
              </a:rPr>
              <a:t>2003</a:t>
            </a:r>
            <a:r>
              <a:rPr lang="es-ES" sz="1800" b="0" i="0" u="none" strike="noStrike" baseline="0" dirty="0">
                <a:latin typeface="+mn-lt"/>
              </a:rPr>
              <a:t>, 100, 3948 (experimental).</a:t>
            </a:r>
            <a:endParaRPr lang="pl-PL" dirty="0">
              <a:latin typeface="+mn-lt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2CE2A26-1EF8-9D5A-A163-8E71FC262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4752528" cy="35861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4925A14-42D0-BF38-0D08-7D524BAAF0AF}"/>
              </a:ext>
            </a:extLst>
          </p:cNvPr>
          <p:cNvSpPr txBox="1"/>
          <p:nvPr/>
        </p:nvSpPr>
        <p:spPr>
          <a:xfrm>
            <a:off x="5436096" y="4006805"/>
            <a:ext cx="3442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MSS10"/>
              </a:rPr>
              <a:t>Simulated rate constants: ns</a:t>
            </a:r>
            <a:r>
              <a:rPr lang="pl-PL" sz="1800" b="0" i="0" u="none" strike="noStrike" baseline="30000" dirty="0">
                <a:latin typeface="CMSS10"/>
              </a:rPr>
              <a:t>-1</a:t>
            </a:r>
            <a:endParaRPr lang="en-US" sz="600" b="0" i="0" u="none" strike="noStrike" baseline="30000" dirty="0">
              <a:latin typeface="CMSS8"/>
            </a:endParaRPr>
          </a:p>
          <a:p>
            <a:pPr algn="l"/>
            <a:r>
              <a:rPr lang="pl-PL" sz="1800" b="0" i="0" u="none" strike="noStrike" baseline="0" dirty="0" err="1">
                <a:latin typeface="CMSS10"/>
              </a:rPr>
              <a:t>Experimental</a:t>
            </a:r>
            <a:r>
              <a:rPr lang="pl-PL" sz="1800" b="0" i="0" u="none" strike="noStrike" baseline="0" dirty="0">
                <a:latin typeface="CMSS10"/>
              </a:rPr>
              <a:t> </a:t>
            </a:r>
            <a:r>
              <a:rPr lang="pl-PL" sz="1800" b="0" i="0" u="none" strike="noStrike" baseline="0" dirty="0" err="1">
                <a:latin typeface="CMSS10"/>
              </a:rPr>
              <a:t>rate</a:t>
            </a:r>
            <a:r>
              <a:rPr lang="pl-PL" sz="1800" b="0" i="0" u="none" strike="noStrike" baseline="0" dirty="0">
                <a:latin typeface="CMSS10"/>
              </a:rPr>
              <a:t> </a:t>
            </a:r>
            <a:r>
              <a:rPr lang="pl-PL" sz="1800" b="0" i="0" u="none" strike="noStrike" baseline="0" dirty="0" err="1">
                <a:latin typeface="CMSS10"/>
              </a:rPr>
              <a:t>constants</a:t>
            </a:r>
            <a:r>
              <a:rPr lang="pl-PL" sz="1800" b="0" i="0" u="none" strike="noStrike" baseline="0" dirty="0">
                <a:latin typeface="CMSS10"/>
              </a:rPr>
              <a:t>: </a:t>
            </a:r>
            <a:r>
              <a:rPr lang="el-GR" sz="1800" b="0" i="0" u="none" strike="noStrike" baseline="0" dirty="0">
                <a:latin typeface="CMMI10"/>
              </a:rPr>
              <a:t>μ</a:t>
            </a:r>
            <a:r>
              <a:rPr lang="pl-PL" sz="1800" b="0" i="0" u="none" strike="noStrike" baseline="0" dirty="0">
                <a:latin typeface="CMR10"/>
              </a:rPr>
              <a:t>s</a:t>
            </a:r>
            <a:r>
              <a:rPr lang="pl-PL" sz="1800" b="0" i="0" u="none" strike="noStrike" baseline="30000" dirty="0">
                <a:latin typeface="CMR10"/>
              </a:rPr>
              <a:t>-1</a:t>
            </a:r>
            <a:r>
              <a:rPr lang="pl-PL" sz="1800" b="0" i="0" u="none" strike="noStrike" baseline="0" dirty="0">
                <a:latin typeface="CMSS10"/>
              </a:rPr>
              <a:t>.</a:t>
            </a:r>
          </a:p>
        </p:txBody>
      </p:sp>
      <p:pic>
        <p:nvPicPr>
          <p:cNvPr id="11" name="Obraz 10" descr="Obraz zawierający Sztuka dziecięca, rysowanie, sztuka">
            <a:extLst>
              <a:ext uri="{FF2B5EF4-FFF2-40B4-BE49-F238E27FC236}">
                <a16:creationId xmlns:a16="http://schemas.microsoft.com/office/drawing/2014/main" id="{76F9FE80-0889-EF85-549F-6F7A92DA6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2968" y="1560272"/>
            <a:ext cx="2831976" cy="20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34925" y="514409"/>
            <a:ext cx="9072563" cy="6370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Physics-based potentials 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smoothing the energy surface by treating rigid objects as single interaction sites (e.g., the </a:t>
            </a:r>
            <a:r>
              <a:rPr lang="en-US" sz="2400" b="0" dirty="0" err="1">
                <a:latin typeface="Arial" pitchFamily="34" charset="0"/>
                <a:cs typeface="Arial" pitchFamily="34" charset="0"/>
              </a:rPr>
              <a:t>Kihara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potentials),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averaging out non-essential degrees of freedom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reproducing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thermodynamic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properties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small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compounds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Statistical potentials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based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on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„Boltzmann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principle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”</a:t>
            </a:r>
            <a:endParaRPr lang="en-US" sz="2400" b="0" dirty="0">
              <a:latin typeface="Arial" pitchFamily="34" charset="0"/>
              <a:cs typeface="Arial" pitchFamily="34" charset="0"/>
            </a:endParaRP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database information implicit in the potentials,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database information explicit in the potentials.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Arbitrary potentials (HP, HNP).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Structure-based potentials 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native secondary structure or other component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of structure built in the potentials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the native structure is the global minimum (G</a:t>
            </a:r>
            <a:r>
              <a:rPr lang="pl-PL" sz="2400" b="0" dirty="0">
                <a:latin typeface="Arial" panose="020B0604020202020204" pitchFamily="34" charset="0"/>
                <a:cs typeface="Arial" panose="020B0604020202020204" pitchFamily="34" charset="0"/>
              </a:rPr>
              <a:t>ō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-like potentials).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Elastic network potentials.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1520" y="-2738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latin typeface="Arial" pitchFamily="34" charset="0"/>
                <a:cs typeface="Arial" pitchFamily="34" charset="0"/>
              </a:rPr>
              <a:t>Types of coarse-grained potentials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75BD39A-F7AB-B8D5-DE9B-4990142E627F}"/>
              </a:ext>
            </a:extLst>
          </p:cNvPr>
          <p:cNvSpPr txBox="1"/>
          <p:nvPr/>
        </p:nvSpPr>
        <p:spPr>
          <a:xfrm>
            <a:off x="0" y="-99392"/>
            <a:ext cx="91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0" dirty="0" err="1">
                <a:latin typeface="Calibri" pitchFamily="34" charset="0"/>
              </a:rPr>
              <a:t>Examples</a:t>
            </a:r>
            <a:r>
              <a:rPr lang="pl-PL" sz="3600" b="0" dirty="0">
                <a:latin typeface="Calibri" pitchFamily="34" charset="0"/>
              </a:rPr>
              <a:t> of </a:t>
            </a:r>
            <a:r>
              <a:rPr lang="pl-PL" sz="3600" b="0" dirty="0" err="1">
                <a:latin typeface="Calibri" pitchFamily="34" charset="0"/>
              </a:rPr>
              <a:t>pragmatic</a:t>
            </a:r>
            <a:r>
              <a:rPr lang="pl-PL" sz="3600" b="0" dirty="0">
                <a:latin typeface="Calibri" pitchFamily="34" charset="0"/>
              </a:rPr>
              <a:t> </a:t>
            </a:r>
            <a:r>
              <a:rPr lang="pl-PL" sz="3600" b="0" dirty="0" err="1">
                <a:latin typeface="Calibri" pitchFamily="34" charset="0"/>
              </a:rPr>
              <a:t>coarse-grained</a:t>
            </a:r>
            <a:r>
              <a:rPr lang="pl-PL" sz="3600" b="0" dirty="0">
                <a:latin typeface="Calibri" pitchFamily="34" charset="0"/>
              </a:rPr>
              <a:t> </a:t>
            </a:r>
            <a:r>
              <a:rPr lang="pl-PL" sz="3600" b="0" dirty="0" err="1">
                <a:latin typeface="Calibri" pitchFamily="34" charset="0"/>
              </a:rPr>
              <a:t>models</a:t>
            </a:r>
            <a:endParaRPr lang="pl-PL" sz="3600" b="0" dirty="0">
              <a:latin typeface="Calibri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837F2E8-F294-358D-58F2-46D443FB5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09852"/>
              </p:ext>
            </p:extLst>
          </p:nvPr>
        </p:nvGraphicFramePr>
        <p:xfrm>
          <a:off x="179512" y="541986"/>
          <a:ext cx="8856984" cy="5695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pl-PL" sz="240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</a:rPr>
                        <a:t> field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err="1">
                          <a:solidFill>
                            <a:schemeClr val="bg1"/>
                          </a:solidFill>
                        </a:rPr>
                        <a:t>Type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bg1"/>
                          </a:solidFill>
                        </a:rPr>
                        <a:t>Applications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201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AWSEM </a:t>
                      </a:r>
                    </a:p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Papoian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Wolynes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Physics-based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Protein-structure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prediction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prediction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of protein-protein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complexes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dimerization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interfaces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and </a:t>
                      </a:r>
                      <a:r>
                        <a:rPr lang="pl-PL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aggregation</a:t>
                      </a:r>
                      <a:r>
                        <a:rPr lang="pl-PL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pl-PL" sz="1800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https://github.com/adavtyan/awsemmd</a:t>
                      </a:r>
                      <a:endParaRPr lang="pl-PL" sz="2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201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CABS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/SURPASS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(Koliński et al.)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Statistical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Protein-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structure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prediction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simulations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of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protein dynamics,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protein-protein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and protein-ligand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docking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proteins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in lipid environment. </a:t>
                      </a:r>
                      <a:r>
                        <a:rPr lang="pl-PL" sz="1800" baseline="0" dirty="0">
                          <a:solidFill>
                            <a:srgbClr val="0000FF"/>
                          </a:solidFill>
                        </a:rPr>
                        <a:t>https://biocomp.chem.uw.edu.pl/tools</a:t>
                      </a:r>
                      <a:endParaRPr lang="pl-PL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983"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SimRNA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(Bujnicki et al.)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Statistical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RNA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structure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prediction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l-PL" sz="1800" dirty="0">
                          <a:solidFill>
                            <a:srgbClr val="0000FF"/>
                          </a:solidFill>
                        </a:rPr>
                        <a:t>http://genesilico.pl/software/stand-alone/simrna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983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MARTINI</a:t>
                      </a:r>
                    </a:p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Marrink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et al.)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Physics-based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D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ynamics of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proteins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lipids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nucleic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acids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poly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saccharides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, includes small molecules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pl-PL" sz="1800" baseline="0" dirty="0">
                          <a:solidFill>
                            <a:srgbClr val="0000FF"/>
                          </a:solidFill>
                        </a:rPr>
                        <a:t>http://cgmartini.nl/</a:t>
                      </a:r>
                      <a:endParaRPr lang="pl-PL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983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OPEP/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HiRe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-RNA </a:t>
                      </a:r>
                    </a:p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Derreumaux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et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al.)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Physics-based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Structure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dynamics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of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proteins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nucleic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acids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pl-PL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pl-PL" sz="1800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http://www-lbt.ibpc.fr/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5983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UNICORN (UNRES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</a:rPr>
                        <a:t>NARES-2P, SUGRES-1P) 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Physics-based</a:t>
                      </a:r>
                      <a:endParaRPr lang="pl-PL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err="1">
                          <a:solidFill>
                            <a:schemeClr val="bg1"/>
                          </a:solidFill>
                        </a:rPr>
                        <a:t>Protein-structure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prediction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simulations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of protein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dynamics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protein-protein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docking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, DNA/RNA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folding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hybridization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pl-PL" sz="1800" baseline="0" dirty="0" err="1">
                          <a:solidFill>
                            <a:schemeClr val="bg1"/>
                          </a:solidFill>
                        </a:rPr>
                        <a:t>dynamics</a:t>
                      </a:r>
                      <a:r>
                        <a:rPr lang="pl-PL" sz="180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pl-PL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pl-PL" sz="1800" baseline="0" dirty="0" err="1">
                          <a:solidFill>
                            <a:srgbClr val="0000FF"/>
                          </a:solidFill>
                        </a:rPr>
                        <a:t>www.unres.pl</a:t>
                      </a:r>
                      <a:endParaRPr lang="pl-PL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343D1D96-0D30-FD15-21A6-CABE6CA451D9}"/>
              </a:ext>
            </a:extLst>
          </p:cNvPr>
          <p:cNvSpPr txBox="1"/>
          <p:nvPr/>
        </p:nvSpPr>
        <p:spPr>
          <a:xfrm>
            <a:off x="107504" y="6239053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>
                <a:latin typeface="Calibri" pitchFamily="34" charset="0"/>
              </a:rPr>
              <a:t>A </a:t>
            </a:r>
            <a:r>
              <a:rPr lang="pl-PL" dirty="0" err="1">
                <a:latin typeface="Calibri" pitchFamily="34" charset="0"/>
              </a:rPr>
              <a:t>comprehensive</a:t>
            </a:r>
            <a:r>
              <a:rPr lang="pl-PL" dirty="0">
                <a:latin typeface="Calibri" pitchFamily="34" charset="0"/>
              </a:rPr>
              <a:t> </a:t>
            </a:r>
            <a:r>
              <a:rPr lang="pl-PL" dirty="0" err="1">
                <a:latin typeface="Calibri" pitchFamily="34" charset="0"/>
              </a:rPr>
              <a:t>review</a:t>
            </a:r>
            <a:r>
              <a:rPr lang="pl-PL" dirty="0">
                <a:latin typeface="Calibri" pitchFamily="34" charset="0"/>
              </a:rPr>
              <a:t>:</a:t>
            </a:r>
            <a:r>
              <a:rPr lang="pl-PL" b="0" dirty="0">
                <a:latin typeface="Calibri" pitchFamily="34" charset="0"/>
              </a:rPr>
              <a:t> Kmiecik et al., </a:t>
            </a:r>
            <a:r>
              <a:rPr lang="pl-PL" b="0" i="1" dirty="0">
                <a:latin typeface="Calibri" pitchFamily="34" charset="0"/>
              </a:rPr>
              <a:t>Chem. </a:t>
            </a:r>
            <a:r>
              <a:rPr lang="pl-PL" b="0" i="1" dirty="0" err="1">
                <a:latin typeface="Calibri" pitchFamily="34" charset="0"/>
              </a:rPr>
              <a:t>Rev</a:t>
            </a:r>
            <a:r>
              <a:rPr lang="pl-PL" b="0" i="1" dirty="0">
                <a:latin typeface="Calibri" pitchFamily="34" charset="0"/>
              </a:rPr>
              <a:t>.</a:t>
            </a:r>
            <a:r>
              <a:rPr lang="pl-PL" b="0" dirty="0">
                <a:latin typeface="Calibri" pitchFamily="34" charset="0"/>
              </a:rPr>
              <a:t>, </a:t>
            </a:r>
            <a:r>
              <a:rPr lang="pl-PL" dirty="0">
                <a:latin typeface="Calibri" pitchFamily="34" charset="0"/>
              </a:rPr>
              <a:t>2016</a:t>
            </a:r>
            <a:r>
              <a:rPr lang="pl-PL" b="0" dirty="0">
                <a:latin typeface="Calibri" pitchFamily="34" charset="0"/>
              </a:rPr>
              <a:t>, 116, 7898–7936, </a:t>
            </a:r>
          </a:p>
          <a:p>
            <a:pPr algn="l"/>
            <a:r>
              <a:rPr lang="pl-PL" dirty="0">
                <a:latin typeface="Calibri" pitchFamily="34" charset="0"/>
              </a:rPr>
              <a:t>A </a:t>
            </a:r>
            <a:r>
              <a:rPr lang="pl-PL" dirty="0" err="1">
                <a:latin typeface="Calibri" pitchFamily="34" charset="0"/>
              </a:rPr>
              <a:t>more</a:t>
            </a:r>
            <a:r>
              <a:rPr lang="pl-PL" dirty="0">
                <a:latin typeface="Calibri" pitchFamily="34" charset="0"/>
              </a:rPr>
              <a:t> </a:t>
            </a:r>
            <a:r>
              <a:rPr lang="pl-PL" dirty="0" err="1">
                <a:latin typeface="Calibri" pitchFamily="34" charset="0"/>
              </a:rPr>
              <a:t>recent</a:t>
            </a:r>
            <a:r>
              <a:rPr lang="pl-PL" dirty="0">
                <a:latin typeface="Calibri" pitchFamily="34" charset="0"/>
              </a:rPr>
              <a:t> </a:t>
            </a:r>
            <a:r>
              <a:rPr lang="pl-PL" dirty="0" err="1">
                <a:latin typeface="Calibri" pitchFamily="34" charset="0"/>
              </a:rPr>
              <a:t>review</a:t>
            </a:r>
            <a:r>
              <a:rPr lang="pl-PL" dirty="0">
                <a:latin typeface="Calibri" pitchFamily="34" charset="0"/>
              </a:rPr>
              <a:t>:</a:t>
            </a:r>
            <a:r>
              <a:rPr lang="pl-PL" b="0" dirty="0">
                <a:latin typeface="Calibri" pitchFamily="34" charset="0"/>
              </a:rPr>
              <a:t> Borges-</a:t>
            </a:r>
            <a:r>
              <a:rPr lang="pl-PL" b="0" dirty="0" err="1">
                <a:latin typeface="Calibri" pitchFamily="34" charset="0"/>
              </a:rPr>
              <a:t>Araujo</a:t>
            </a:r>
            <a:r>
              <a:rPr lang="pl-PL" b="0" dirty="0">
                <a:latin typeface="Calibri" pitchFamily="34" charset="0"/>
              </a:rPr>
              <a:t> et al., </a:t>
            </a:r>
            <a:r>
              <a:rPr lang="pl-PL" b="0" i="1" u="none" strike="noStrike" baseline="0" dirty="0">
                <a:latin typeface="CMTI12"/>
              </a:rPr>
              <a:t>J. Chem. </a:t>
            </a:r>
            <a:r>
              <a:rPr lang="pl-PL" b="0" i="1" u="none" strike="noStrike" baseline="0" dirty="0" err="1">
                <a:latin typeface="CMTI12"/>
              </a:rPr>
              <a:t>Theory</a:t>
            </a:r>
            <a:r>
              <a:rPr lang="pl-PL" b="0" i="1" dirty="0">
                <a:latin typeface="CMTI12"/>
              </a:rPr>
              <a:t> </a:t>
            </a:r>
            <a:r>
              <a:rPr lang="pl-PL" b="0" i="1" u="none" strike="noStrike" baseline="0" dirty="0" err="1">
                <a:latin typeface="CMTI12"/>
              </a:rPr>
              <a:t>Comput</a:t>
            </a:r>
            <a:r>
              <a:rPr lang="pl-PL" b="0" i="1" u="none" strike="noStrike" baseline="0" dirty="0">
                <a:latin typeface="CMTI12"/>
              </a:rPr>
              <a:t>. </a:t>
            </a:r>
            <a:r>
              <a:rPr lang="pl-PL" b="0" i="0" u="none" strike="noStrike" baseline="0" dirty="0">
                <a:latin typeface="CMBX12"/>
              </a:rPr>
              <a:t>2023</a:t>
            </a:r>
            <a:r>
              <a:rPr lang="pl-PL" b="0" i="0" u="none" strike="noStrike" baseline="0" dirty="0">
                <a:latin typeface="CMR12"/>
              </a:rPr>
              <a:t>, 19, 7112-7135</a:t>
            </a:r>
            <a:endParaRPr lang="pl-PL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38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, krąg, kula, sztuka&#10;&#10;Opis wygenerowany automatycznie">
            <a:extLst>
              <a:ext uri="{FF2B5EF4-FFF2-40B4-BE49-F238E27FC236}">
                <a16:creationId xmlns:a16="http://schemas.microsoft.com/office/drawing/2014/main" id="{D55F5490-A3BC-0304-4BF5-061472FAF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33759" cy="674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87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52400" y="44450"/>
            <a:ext cx="8839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 dirty="0">
                <a:latin typeface="Arial" pitchFamily="34" charset="0"/>
                <a:cs typeface="Arial" pitchFamily="34" charset="0"/>
              </a:rPr>
              <a:t>Prototype of the effective energy function 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(</a:t>
            </a:r>
            <a:r>
              <a:rPr lang="pl-PL" sz="2800" b="0" i="1" dirty="0">
                <a:latin typeface="+mj-lt"/>
                <a:cs typeface="Arial" pitchFamily="34" charset="0"/>
              </a:rPr>
              <a:t>U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in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physics-based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coarse-grained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modeling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121494" y="1700808"/>
          <a:ext cx="654685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2781000" imgH="1015920" progId="Equation.3">
                  <p:embed/>
                </p:oleObj>
              </mc:Choice>
              <mc:Fallback>
                <p:oleObj name="Równanie" r:id="rId2" imgW="2781000" imgH="1015920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1494" y="1700808"/>
                        <a:ext cx="6546850" cy="239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betanova_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0630" y="4293096"/>
            <a:ext cx="3371850" cy="2371725"/>
          </a:xfrm>
          <a:prstGeom prst="rect">
            <a:avLst/>
          </a:prstGeom>
        </p:spPr>
      </p:pic>
      <p:pic>
        <p:nvPicPr>
          <p:cNvPr id="6" name="Obraz 5" descr="betanova_UNR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2618" y="4297073"/>
            <a:ext cx="3371850" cy="237172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51520" y="544522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1" dirty="0">
                <a:latin typeface="Arial" pitchFamily="34" charset="0"/>
                <a:cs typeface="Arial" pitchFamily="34" charset="0"/>
              </a:rPr>
              <a:t>F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: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Restricted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Free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Energy (RFE);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Potential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Mean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(PMF)</a:t>
            </a:r>
          </a:p>
        </p:txBody>
      </p:sp>
    </p:spTree>
    <p:extLst>
      <p:ext uri="{BB962C8B-B14F-4D97-AF65-F5344CB8AC3E}">
        <p14:creationId xmlns:p14="http://schemas.microsoft.com/office/powerpoint/2010/main" val="1247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ole tekstowe 1"/>
          <p:cNvSpPr txBox="1">
            <a:spLocks noChangeArrowheads="1"/>
          </p:cNvSpPr>
          <p:nvPr/>
        </p:nvSpPr>
        <p:spPr bwMode="auto">
          <a:xfrm>
            <a:off x="250825" y="44450"/>
            <a:ext cx="864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 b="0">
                <a:latin typeface="Arial" pitchFamily="34" charset="0"/>
                <a:cs typeface="Arial" pitchFamily="34" charset="0"/>
              </a:rPr>
              <a:t>Statistical potentials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9725" y="1530350"/>
          <a:ext cx="4719638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1841400" imgH="431640" progId="Equation.3">
                  <p:embed/>
                </p:oleObj>
              </mc:Choice>
              <mc:Fallback>
                <p:oleObj name="Równanie" r:id="rId2" imgW="1841400" imgH="43164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530350"/>
                        <a:ext cx="4719638" cy="110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3" descr="radial_function_and_potent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833438"/>
            <a:ext cx="3600450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pole tekstowe 4"/>
          <p:cNvSpPr txBox="1">
            <a:spLocks noChangeArrowheads="1"/>
          </p:cNvSpPr>
          <p:nvPr/>
        </p:nvSpPr>
        <p:spPr bwMode="auto">
          <a:xfrm>
            <a:off x="5580063" y="3492500"/>
            <a:ext cx="3313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0"/>
              <a:t>Leu-Leu pair, statistics from PDB</a:t>
            </a:r>
          </a:p>
        </p:txBody>
      </p:sp>
      <p:sp>
        <p:nvSpPr>
          <p:cNvPr id="1030" name="pole tekstowe 5"/>
          <p:cNvSpPr txBox="1">
            <a:spLocks noChangeArrowheads="1"/>
          </p:cNvSpPr>
          <p:nvPr/>
        </p:nvSpPr>
        <p:spPr bwMode="auto">
          <a:xfrm>
            <a:off x="395288" y="2997200"/>
            <a:ext cx="4464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0"/>
              <a:t>x – geometric variable</a:t>
            </a:r>
          </a:p>
          <a:p>
            <a:r>
              <a:rPr lang="pl-PL" sz="2400" b="0"/>
              <a:t>p – type(s) of site(s)</a:t>
            </a:r>
          </a:p>
          <a:p>
            <a:r>
              <a:rPr lang="pl-PL" sz="2400" b="0"/>
              <a:t>s – sequence context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223169"/>
            <a:ext cx="4106863" cy="43656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738" y="997744"/>
            <a:ext cx="2546350" cy="47355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ECCAD22-BA15-3EB4-EAAC-44E6288ED914}"/>
              </a:ext>
            </a:extLst>
          </p:cNvPr>
          <p:cNvSpPr txBox="1"/>
          <p:nvPr/>
        </p:nvSpPr>
        <p:spPr>
          <a:xfrm>
            <a:off x="899592" y="58772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/>
              <a:t>Koliński, </a:t>
            </a:r>
            <a:r>
              <a:rPr lang="pl-PL" b="0" i="1" dirty="0"/>
              <a:t>Acta </a:t>
            </a:r>
            <a:r>
              <a:rPr lang="pl-PL" b="0" i="1" dirty="0" err="1"/>
              <a:t>Biophys</a:t>
            </a:r>
            <a:r>
              <a:rPr lang="pl-PL" b="0" i="1" dirty="0"/>
              <a:t>. Pol.</a:t>
            </a:r>
            <a:r>
              <a:rPr lang="pl-PL" b="0" dirty="0"/>
              <a:t>, </a:t>
            </a:r>
            <a:r>
              <a:rPr lang="pl-PL" dirty="0"/>
              <a:t>2004</a:t>
            </a:r>
            <a:r>
              <a:rPr lang="pl-PL" b="0" dirty="0"/>
              <a:t>, 51, 349-371</a:t>
            </a:r>
            <a:r>
              <a:rPr lang="pl-PL" dirty="0"/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976E1A-4740-431D-575B-5F7AA597C37C}"/>
              </a:ext>
            </a:extLst>
          </p:cNvPr>
          <p:cNvSpPr txBox="1"/>
          <p:nvPr/>
        </p:nvSpPr>
        <p:spPr>
          <a:xfrm>
            <a:off x="323528" y="4462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The CABS model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132856"/>
            <a:ext cx="3230562" cy="3689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9381" y="144289"/>
            <a:ext cx="3267075" cy="36115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7698" y="3573289"/>
            <a:ext cx="3122613" cy="32400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22CF318-E5BD-11CD-3E5E-602E8D545DC1}"/>
              </a:ext>
            </a:extLst>
          </p:cNvPr>
          <p:cNvSpPr txBox="1"/>
          <p:nvPr/>
        </p:nvSpPr>
        <p:spPr>
          <a:xfrm>
            <a:off x="107503" y="6182246"/>
            <a:ext cx="465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/>
              <a:t>Koliński, </a:t>
            </a:r>
            <a:r>
              <a:rPr lang="pl-PL" b="0" i="1" dirty="0"/>
              <a:t>Acta </a:t>
            </a:r>
            <a:r>
              <a:rPr lang="pl-PL" b="0" i="1" dirty="0" err="1"/>
              <a:t>Biophys</a:t>
            </a:r>
            <a:r>
              <a:rPr lang="pl-PL" b="0" i="1" dirty="0"/>
              <a:t>. Pol.</a:t>
            </a:r>
            <a:r>
              <a:rPr lang="pl-PL" b="0" dirty="0"/>
              <a:t>, </a:t>
            </a:r>
            <a:r>
              <a:rPr lang="pl-PL" dirty="0"/>
              <a:t>2004</a:t>
            </a:r>
            <a:r>
              <a:rPr lang="pl-PL" b="0" dirty="0"/>
              <a:t>, 51, 349-371</a:t>
            </a:r>
            <a:r>
              <a:rPr lang="pl-PL" dirty="0"/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F3F2163-E0FB-1011-7BD4-B93A8DC9C472}"/>
              </a:ext>
            </a:extLst>
          </p:cNvPr>
          <p:cNvSpPr txBox="1"/>
          <p:nvPr/>
        </p:nvSpPr>
        <p:spPr>
          <a:xfrm>
            <a:off x="35496" y="44624"/>
            <a:ext cx="5301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The CABS model: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hydrogen-bonding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potentials</a:t>
            </a:r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7C04067-5DCB-451B-8CF0-A75155098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774700"/>
            <a:ext cx="8970962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pole tekstowe 2">
            <a:extLst>
              <a:ext uri="{FF2B5EF4-FFF2-40B4-BE49-F238E27FC236}">
                <a16:creationId xmlns:a16="http://schemas.microsoft.com/office/drawing/2014/main" id="{23DE6C67-14BB-4A16-91D1-87F53BF16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6381750"/>
            <a:ext cx="8970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chemeClr val="bg1"/>
                </a:solidFill>
              </a:rPr>
              <a:t>S. Kmiecik et al., </a:t>
            </a:r>
            <a:r>
              <a:rPr lang="pl-PL" altLang="pl-PL" sz="1800" b="0" i="1">
                <a:solidFill>
                  <a:schemeClr val="bg1"/>
                </a:solidFill>
              </a:rPr>
              <a:t>Chem. Rev.</a:t>
            </a:r>
            <a:r>
              <a:rPr lang="pl-PL" altLang="pl-PL" sz="1800" b="0">
                <a:solidFill>
                  <a:schemeClr val="bg1"/>
                </a:solidFill>
              </a:rPr>
              <a:t>, 116, 7898–7936 (2016)</a:t>
            </a:r>
          </a:p>
        </p:txBody>
      </p:sp>
      <p:sp>
        <p:nvSpPr>
          <p:cNvPr id="9220" name="pole tekstowe 3">
            <a:extLst>
              <a:ext uri="{FF2B5EF4-FFF2-40B4-BE49-F238E27FC236}">
                <a16:creationId xmlns:a16="http://schemas.microsoft.com/office/drawing/2014/main" id="{1DA07E42-6CC5-45AF-92D9-6C9182AA9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64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of description vs. time- and size-scales</a:t>
            </a:r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1E6FCF1B-8A55-4FF7-AA46-EE28ABBDEBA5}"/>
              </a:ext>
            </a:extLst>
          </p:cNvPr>
          <p:cNvCxnSpPr>
            <a:cxnSpLocks/>
          </p:cNvCxnSpPr>
          <p:nvPr/>
        </p:nvCxnSpPr>
        <p:spPr bwMode="auto">
          <a:xfrm>
            <a:off x="5868144" y="774700"/>
            <a:ext cx="0" cy="1872208"/>
          </a:xfrm>
          <a:prstGeom prst="straightConnector1">
            <a:avLst/>
          </a:prstGeom>
          <a:ln w="254000">
            <a:headEnd type="none" w="lg" len="lg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10085"/>
            <a:ext cx="7238785" cy="584325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6B31C28-286D-D263-6896-2FC3E66BFB5D}"/>
              </a:ext>
            </a:extLst>
          </p:cNvPr>
          <p:cNvSpPr txBox="1"/>
          <p:nvPr/>
        </p:nvSpPr>
        <p:spPr>
          <a:xfrm>
            <a:off x="1213893" y="6453336"/>
            <a:ext cx="465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/>
              <a:t>Koliński, </a:t>
            </a:r>
            <a:r>
              <a:rPr lang="pl-PL" b="0" i="1" dirty="0"/>
              <a:t>Acta </a:t>
            </a:r>
            <a:r>
              <a:rPr lang="pl-PL" b="0" i="1" dirty="0" err="1"/>
              <a:t>Biophys</a:t>
            </a:r>
            <a:r>
              <a:rPr lang="pl-PL" b="0" i="1" dirty="0"/>
              <a:t>. Pol.</a:t>
            </a:r>
            <a:r>
              <a:rPr lang="pl-PL" b="0" dirty="0"/>
              <a:t>, </a:t>
            </a:r>
            <a:r>
              <a:rPr lang="pl-PL" dirty="0"/>
              <a:t>2004</a:t>
            </a:r>
            <a:r>
              <a:rPr lang="pl-PL" b="0" dirty="0"/>
              <a:t>, 51, 349-371</a:t>
            </a:r>
            <a:r>
              <a:rPr lang="pl-PL" dirty="0"/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612B137-B0F7-00C1-FFFC-8DA3D7FC3353}"/>
              </a:ext>
            </a:extLst>
          </p:cNvPr>
          <p:cNvSpPr txBox="1"/>
          <p:nvPr/>
        </p:nvSpPr>
        <p:spPr>
          <a:xfrm>
            <a:off x="35496" y="44624"/>
            <a:ext cx="910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of protein-</a:t>
            </a:r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modeling with CABS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-2738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>
                <a:latin typeface="Arial" pitchFamily="34" charset="0"/>
                <a:cs typeface="Arial" pitchFamily="34" charset="0"/>
              </a:rPr>
              <a:t>CABS </a:t>
            </a:r>
            <a:r>
              <a:rPr lang="pl-PL" sz="4000" b="0" dirty="0" err="1">
                <a:latin typeface="Arial" pitchFamily="34" charset="0"/>
                <a:cs typeface="Arial" pitchFamily="34" charset="0"/>
              </a:rPr>
              <a:t>references</a:t>
            </a:r>
            <a:endParaRPr lang="pl-PL" sz="4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0" y="620688"/>
            <a:ext cx="9144000" cy="78790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A. Koliński, A. Godzik, J.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Skolnick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J.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Phys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.,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98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7420-7433 (1993) 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first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version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model, not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yet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CABS).  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A Koliński, J.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Skolnick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Struct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Funct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Genet.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18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338-352; 353-366 (1994) 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more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model and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preliminary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application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A. Koliński, </a:t>
            </a:r>
            <a:r>
              <a:rPr lang="pl-PL" sz="2000" i="1" dirty="0">
                <a:latin typeface="Arial" pitchFamily="34" charset="0"/>
                <a:cs typeface="Arial" pitchFamily="34" charset="0"/>
              </a:rPr>
              <a:t>Acta </a:t>
            </a:r>
            <a:r>
              <a:rPr lang="pl-PL" sz="2000" i="1" dirty="0" err="1">
                <a:latin typeface="Arial" pitchFamily="34" charset="0"/>
                <a:cs typeface="Arial" pitchFamily="34" charset="0"/>
              </a:rPr>
              <a:t>Biochim</a:t>
            </a:r>
            <a:r>
              <a:rPr lang="pl-PL" sz="2000" i="1" dirty="0">
                <a:latin typeface="Arial" pitchFamily="34" charset="0"/>
                <a:cs typeface="Arial" pitchFamily="34" charset="0"/>
              </a:rPr>
              <a:t>. Polon.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51, 347-351 (2004) (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description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CABS model).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S. Kmiecik, M.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Kurcinski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A. Rutkowska, D.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Gront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A.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Kolinski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Acta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Biochim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Polon.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53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131–143 (2006) 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denaturated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states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by CABS).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000" b="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Gront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A.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Koli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ń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ski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Bioinformatics,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22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621–622, 2006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BioShell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000" b="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Latek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A.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Koli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ń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ski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J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32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536–44,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2011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CABS-NMR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000" b="0" dirty="0">
                <a:latin typeface="Arial" pitchFamily="34" charset="0"/>
                <a:cs typeface="Arial" pitchFamily="34" charset="0"/>
              </a:rPr>
              <a:t>M.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Jamro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ż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A.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Koli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ń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ski, S. </a:t>
            </a:r>
            <a:r>
              <a:rPr lang="en-US" sz="2000" b="0" dirty="0" err="1">
                <a:latin typeface="Arial" pitchFamily="34" charset="0"/>
                <a:cs typeface="Arial" pitchFamily="34" charset="0"/>
              </a:rPr>
              <a:t>Kmiecik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i="1" dirty="0" err="1">
                <a:latin typeface="Arial" pitchFamily="34" charset="0"/>
                <a:cs typeface="Arial" pitchFamily="34" charset="0"/>
              </a:rPr>
              <a:t>Nucl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 Acids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Research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41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W427-W431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2013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(CABS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Flex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server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  <a:r>
              <a:rPr lang="pl-PL" sz="2000" dirty="0"/>
              <a:t> 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M. Błaszczyk, M.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Jamroż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S. Kmiecik, A. Koliński 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Nucl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Acids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Research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41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W406-W411, (2013) (CABS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Fold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server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pl-PL" sz="2000" b="0" dirty="0">
                <a:latin typeface="Arial" pitchFamily="34" charset="0"/>
                <a:cs typeface="Arial" pitchFamily="34" charset="0"/>
              </a:rPr>
              <a:t>M.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Kurciński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M.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Jamroż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M. Błaszczyk, A. Koliński, S. Kmiecik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Nucl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Acids</a:t>
            </a:r>
            <a:r>
              <a:rPr lang="pl-PL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i="1" dirty="0" err="1">
                <a:latin typeface="Arial" pitchFamily="34" charset="0"/>
                <a:cs typeface="Arial" pitchFamily="34" charset="0"/>
              </a:rPr>
              <a:t>Research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43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(W1):W419-W424 (2015) (CABS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Dock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server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).  </a:t>
            </a:r>
          </a:p>
          <a:p>
            <a:pPr marL="514350" indent="-514350">
              <a:buAutoNum type="arabicPeriod"/>
            </a:pPr>
            <a:endParaRPr lang="pl-PL" sz="2400" b="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pl-PL" sz="2400" b="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n-US" sz="2400" b="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n-US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ole tekstowe 1"/>
          <p:cNvSpPr txBox="1">
            <a:spLocks noChangeArrowheads="1"/>
          </p:cNvSpPr>
          <p:nvPr/>
        </p:nvSpPr>
        <p:spPr bwMode="auto">
          <a:xfrm>
            <a:off x="250825" y="116632"/>
            <a:ext cx="87137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0" dirty="0">
                <a:latin typeface="Arial" pitchFamily="34" charset="0"/>
                <a:cs typeface="Arial" pitchFamily="34" charset="0"/>
              </a:rPr>
              <a:t>Physics-based coarse-grained potentials: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Expressing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the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total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PMF</a:t>
            </a:r>
          </a:p>
        </p:txBody>
      </p:sp>
      <p:sp>
        <p:nvSpPr>
          <p:cNvPr id="40963" name="pole tekstowe 2"/>
          <p:cNvSpPr txBox="1">
            <a:spLocks noChangeArrowheads="1"/>
          </p:cNvSpPr>
          <p:nvPr/>
        </p:nvSpPr>
        <p:spPr bwMode="auto">
          <a:xfrm>
            <a:off x="250825" y="1412776"/>
            <a:ext cx="864235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neo-classical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all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-atom-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)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expressions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Levitt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&amp;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Warshel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1975;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Levitt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1976; MARTINI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field)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Expansion in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radial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basis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functions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matching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Voth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coworkers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2007)</a:t>
            </a:r>
            <a:endParaRPr lang="en-US" sz="2400" b="0" dirty="0">
              <a:latin typeface="Arial" pitchFamily="34" charset="0"/>
              <a:cs typeface="Arial" pitchFamily="34" charset="0"/>
            </a:endParaRP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Expansion in Kubo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cluster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cumulant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functions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factor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expansion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(UNRES) 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Application of machine learning to derive the potentials. This approach also pertains to statistical potentials, an EXTREMELY successful example is AlphaFold. However, a dark side of machine learning is that a derived force field is beyond our comprehension and, therefore, we less and less are able to judge how they work and whether they work well or produce crap.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6"/>
          <p:cNvGraphicFramePr>
            <a:graphicFrameLocks noChangeAspect="1"/>
          </p:cNvGraphicFramePr>
          <p:nvPr/>
        </p:nvGraphicFramePr>
        <p:xfrm>
          <a:off x="303213" y="2276475"/>
          <a:ext cx="8539162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4267080" imgH="1143000" progId="Equation.3">
                  <p:embed/>
                </p:oleObj>
              </mc:Choice>
              <mc:Fallback>
                <p:oleObj name="Równanie" r:id="rId2" imgW="4267080" imgH="1143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3" y="2276475"/>
                        <a:ext cx="8539162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neo-classical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762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23528" y="-1519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4000" b="0" dirty="0">
                <a:latin typeface="Arial" pitchFamily="34" charset="0"/>
                <a:cs typeface="Arial" pitchFamily="34" charset="0"/>
              </a:rPr>
              <a:t> MARTINI </a:t>
            </a:r>
            <a:r>
              <a:rPr lang="pl-PL" sz="40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4000" b="0" dirty="0">
                <a:latin typeface="Arial" pitchFamily="34" charset="0"/>
                <a:cs typeface="Arial" pitchFamily="34" charset="0"/>
              </a:rPr>
              <a:t> field</a:t>
            </a:r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84" y="3752748"/>
            <a:ext cx="4968552" cy="306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56828"/>
            <a:ext cx="3626451" cy="298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3679" y="3645024"/>
            <a:ext cx="291076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DA00269-DFAB-0BB2-8250-A659638B7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7" y="908720"/>
            <a:ext cx="8919421" cy="561662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B8F785F-8224-F89C-ED79-44A02D3A05F6}"/>
              </a:ext>
            </a:extLst>
          </p:cNvPr>
          <p:cNvSpPr txBox="1"/>
          <p:nvPr/>
        </p:nvSpPr>
        <p:spPr>
          <a:xfrm>
            <a:off x="107504" y="44624"/>
            <a:ext cx="88569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Showcase of Martini </a:t>
            </a:r>
          </a:p>
          <a:p>
            <a:pPr algn="ctr"/>
            <a:r>
              <a:rPr lang="en-US" b="0" dirty="0">
                <a:latin typeface="+mn-lt"/>
                <a:cs typeface="Arial" panose="020B0604020202020204" pitchFamily="34" charset="0"/>
              </a:rPr>
              <a:t>(Borges-Araujo et al., 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J. Chem. </a:t>
            </a:r>
            <a:r>
              <a:rPr lang="en-US" b="0" i="1" dirty="0" err="1">
                <a:latin typeface="+mn-lt"/>
                <a:cs typeface="Arial" panose="020B0604020202020204" pitchFamily="34" charset="0"/>
              </a:rPr>
              <a:t>Theor</a:t>
            </a:r>
            <a:r>
              <a:rPr lang="pl-PL" b="0" i="1" dirty="0">
                <a:latin typeface="+mn-lt"/>
                <a:cs typeface="Arial" panose="020B0604020202020204" pitchFamily="34" charset="0"/>
              </a:rPr>
              <a:t>.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b="0" i="1" dirty="0" err="1">
                <a:latin typeface="+mn-lt"/>
                <a:cs typeface="Arial" panose="020B0604020202020204" pitchFamily="34" charset="0"/>
              </a:rPr>
              <a:t>Comput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.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dirty="0">
                <a:latin typeface="+mn-lt"/>
                <a:cs typeface="Arial" panose="020B0604020202020204" pitchFamily="34" charset="0"/>
              </a:rPr>
              <a:t>2023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, 19, 7112-7135)</a:t>
            </a:r>
            <a:endParaRPr lang="pl-PL" b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57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462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>
                <a:latin typeface="Arial" pitchFamily="34" charset="0"/>
                <a:cs typeface="Arial" pitchFamily="34" charset="0"/>
              </a:rPr>
              <a:t>MARTINI </a:t>
            </a:r>
            <a:r>
              <a:rPr lang="pl-PL" sz="4000" b="0" dirty="0" err="1">
                <a:latin typeface="Arial" pitchFamily="34" charset="0"/>
                <a:cs typeface="Arial" pitchFamily="34" charset="0"/>
              </a:rPr>
              <a:t>references</a:t>
            </a:r>
            <a:endParaRPr lang="pl-PL" sz="4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764704"/>
            <a:ext cx="871296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>
                <a:latin typeface="Arial" pitchFamily="34" charset="0"/>
                <a:cs typeface="Arial" pitchFamily="34" charset="0"/>
              </a:rPr>
              <a:t>S.-J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Marrink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et al., J.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Phys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 B 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2007, 111, 7812-7824  (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lipids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>
                <a:latin typeface="Arial" pitchFamily="34" charset="0"/>
                <a:cs typeface="Arial" pitchFamily="34" charset="0"/>
              </a:rPr>
              <a:t>L.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Monticelli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J. Chem. Theory and </a:t>
            </a:r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2008, 4, 819–834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>
                <a:latin typeface="Arial" pitchFamily="34" charset="0"/>
                <a:cs typeface="Arial" pitchFamily="34" charset="0"/>
              </a:rPr>
              <a:t>C.A.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Lopez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et al.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J. Chem. Theory </a:t>
            </a:r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 2009, 5, 3195–3210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carbohydrates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>
                <a:latin typeface="Arial" pitchFamily="34" charset="0"/>
                <a:cs typeface="Arial" pitchFamily="34" charset="0"/>
              </a:rPr>
              <a:t>J.J.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Uusitalo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et al., 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J. Chem. Theory </a:t>
            </a:r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 2015, 11, 3932−3945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(DNA) 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>
                <a:latin typeface="Arial" pitchFamily="34" charset="0"/>
                <a:cs typeface="Arial" pitchFamily="34" charset="0"/>
              </a:rPr>
              <a:t>C.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Arnarez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et al., 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J. Chem. Theory </a:t>
            </a:r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0" dirty="0">
                <a:latin typeface="Arial" pitchFamily="34" charset="0"/>
                <a:cs typeface="Arial" pitchFamily="34" charset="0"/>
              </a:rPr>
              <a:t>2015, 11, 260−275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(„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dry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” Martini;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implicit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sovent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>
                <a:latin typeface="Arial" pitchFamily="34" charset="0"/>
                <a:cs typeface="Arial" pitchFamily="34" charset="0"/>
              </a:rPr>
              <a:t>S.-J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Marrink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and D.P.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Tieleman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Soc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i="1" dirty="0" err="1">
                <a:latin typeface="Arial" pitchFamily="34" charset="0"/>
                <a:cs typeface="Arial" pitchFamily="34" charset="0"/>
              </a:rPr>
              <a:t>Rev</a:t>
            </a:r>
            <a:r>
              <a:rPr lang="pl-PL" sz="28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, 2013, 42, 6801-6822 (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overview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800" b="0" dirty="0" err="1">
                <a:latin typeface="Arial" pitchFamily="34" charset="0"/>
                <a:cs typeface="Arial" pitchFamily="34" charset="0"/>
              </a:rPr>
              <a:t>perspectives</a:t>
            </a:r>
            <a:r>
              <a:rPr lang="pl-PL" sz="2800" b="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852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Multiscale Coarse Graining Method </a:t>
            </a:r>
          </a:p>
          <a:p>
            <a:pPr algn="ctr"/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(Force Matching) (Voth </a:t>
            </a:r>
            <a:r>
              <a:rPr lang="pl-PL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and coworkers</a:t>
            </a: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179388" y="1746250"/>
            <a:ext cx="8785225" cy="37861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prototype of the CG energy function is the RFE.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Coordinates of the centers of masses of the CG sites are the CG degrees of freedom.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sites interact with pairwise central potentials.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 force field is parameterized by least-square fitting of the CG forces to the average forces acting on the CG sites determined by MD simulations of a given system.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Explicit water (a single site per each water molecule).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9388" y="44450"/>
            <a:ext cx="87852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Expansion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into</a:t>
            </a: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radial</a:t>
            </a: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functions</a:t>
            </a: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and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force</a:t>
            </a:r>
            <a:r>
              <a:rPr lang="pl-PL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l-PL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matching</a:t>
            </a:r>
            <a:endParaRPr lang="en-US" sz="2800" b="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93688" y="822325"/>
          <a:ext cx="8574087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3581280" imgH="787320" progId="Equation.3">
                  <p:embed/>
                </p:oleObj>
              </mc:Choice>
              <mc:Fallback>
                <p:oleObj name="Równanie" r:id="rId2" imgW="3581280" imgH="7873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822325"/>
                        <a:ext cx="8574087" cy="188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07950" y="2735263"/>
            <a:ext cx="8893175" cy="19383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Each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dr</a:t>
            </a:r>
            <a:r>
              <a:rPr lang="en-US" sz="2400" b="0" i="1" baseline="-25000">
                <a:ea typeface="Arial Unicode MS" pitchFamily="34" charset="-128"/>
                <a:cs typeface="Arial Unicode MS" pitchFamily="34" charset="-128"/>
              </a:rPr>
              <a:t>IJ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is represented by values on a grid in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b="0" i="1" baseline="-25000">
                <a:ea typeface="Arial Unicode MS" pitchFamily="34" charset="-128"/>
                <a:cs typeface="Arial Unicode MS" pitchFamily="34" charset="-128"/>
              </a:rPr>
              <a:t>IJ</a:t>
            </a:r>
            <a:r>
              <a:rPr lang="en-US" sz="2400" b="0" baseline="-25000">
                <a:ea typeface="Arial Unicode MS" pitchFamily="34" charset="-128"/>
                <a:cs typeface="Arial Unicode MS" pitchFamily="34" charset="-128"/>
              </a:rPr>
              <a:t>,,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a spline, or as a linear combination of analytical functions. The values on the grid or the coefficients of spline/analytical function are determined by solving a linear least—squares problem. Afterwards, the 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’s are obtained by integrating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dr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over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1652588" y="4754563"/>
          <a:ext cx="429895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625400" imgH="723600" progId="Equation.3">
                  <p:embed/>
                </p:oleObj>
              </mc:Choice>
              <mc:Fallback>
                <p:oleObj name="Równanie" r:id="rId4" imgW="1625400" imgH="723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8" y="4754563"/>
                        <a:ext cx="4298950" cy="191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4B04473-E8D6-A45A-44D1-8A9446B0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4369457" cy="616530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6332135-6481-B7F4-712E-30490CB5EEB3}"/>
              </a:ext>
            </a:extLst>
          </p:cNvPr>
          <p:cNvSpPr txBox="1"/>
          <p:nvPr/>
        </p:nvSpPr>
        <p:spPr>
          <a:xfrm>
            <a:off x="5076056" y="4615968"/>
            <a:ext cx="35821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-Roman"/>
              </a:rPr>
              <a:t>The coarse-grained forces (a) and the potentials (b) for the water</a:t>
            </a:r>
            <a:r>
              <a:rPr lang="pl-PL" sz="1800" b="0" i="0" u="none" strike="noStrike" baseline="0" dirty="0">
                <a:latin typeface="Times-Roman"/>
              </a:rPr>
              <a:t>-</a:t>
            </a:r>
            <a:r>
              <a:rPr lang="en-US" sz="1800" b="0" i="0" u="none" strike="noStrike" baseline="0" dirty="0">
                <a:latin typeface="Times-Roman"/>
              </a:rPr>
              <a:t>water</a:t>
            </a:r>
            <a:r>
              <a:rPr lang="pl-PL" b="0" dirty="0">
                <a:latin typeface="Times-Roman"/>
              </a:rPr>
              <a:t> </a:t>
            </a:r>
            <a:r>
              <a:rPr lang="en-US" sz="1800" b="0" i="0" u="none" strike="noStrike" baseline="0" dirty="0">
                <a:latin typeface="Times-Roman"/>
              </a:rPr>
              <a:t>interaction. The iterative force matching curves are in black, while the</a:t>
            </a:r>
            <a:r>
              <a:rPr lang="pl-PL" sz="1800" b="0" i="0" u="none" strike="noStrike" baseline="0" dirty="0">
                <a:latin typeface="Times-Roman"/>
              </a:rPr>
              <a:t> </a:t>
            </a:r>
            <a:r>
              <a:rPr lang="en-US" sz="1800" b="0" i="0" u="none" strike="noStrike" baseline="0" dirty="0">
                <a:latin typeface="Times-Roman"/>
              </a:rPr>
              <a:t>MS-CG results are in red.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71B5B1-7428-BCE6-083B-3DCC656096B4}"/>
              </a:ext>
            </a:extLst>
          </p:cNvPr>
          <p:cNvSpPr txBox="1"/>
          <p:nvPr/>
        </p:nvSpPr>
        <p:spPr>
          <a:xfrm>
            <a:off x="195232" y="6330884"/>
            <a:ext cx="8481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0" i="0" u="none" strike="noStrike" baseline="0" dirty="0">
                <a:latin typeface="Times-Roman"/>
              </a:rPr>
              <a:t>Lu et al., </a:t>
            </a:r>
            <a:r>
              <a:rPr lang="en-US" sz="1800" b="0" i="1" u="none" strike="noStrike" baseline="0" dirty="0">
                <a:latin typeface="Times-Roman"/>
              </a:rPr>
              <a:t>J</a:t>
            </a:r>
            <a:r>
              <a:rPr lang="pl-PL" sz="1800" b="0" i="1" u="none" strike="noStrike" baseline="0" dirty="0">
                <a:latin typeface="Times-Roman"/>
              </a:rPr>
              <a:t>.</a:t>
            </a:r>
            <a:r>
              <a:rPr lang="en-US" sz="1800" b="0" i="1" u="none" strike="noStrike" baseline="0" dirty="0">
                <a:latin typeface="Times-Roman"/>
              </a:rPr>
              <a:t> </a:t>
            </a:r>
            <a:r>
              <a:rPr lang="pl-PL" sz="1800" b="0" i="1" u="none" strike="noStrike" baseline="0" dirty="0">
                <a:latin typeface="Times-Roman"/>
              </a:rPr>
              <a:t> </a:t>
            </a:r>
            <a:r>
              <a:rPr lang="en-US" sz="1800" b="0" i="1" u="none" strike="noStrike" baseline="0" dirty="0">
                <a:latin typeface="Times-Roman"/>
              </a:rPr>
              <a:t>C</a:t>
            </a:r>
            <a:r>
              <a:rPr lang="pl-PL" b="0" i="1" dirty="0">
                <a:latin typeface="Times-Roman"/>
              </a:rPr>
              <a:t>hem.</a:t>
            </a:r>
            <a:r>
              <a:rPr lang="en-US" sz="1800" b="0" i="1" u="none" strike="noStrike" baseline="0" dirty="0">
                <a:latin typeface="Times-Roman"/>
              </a:rPr>
              <a:t> P</a:t>
            </a:r>
            <a:r>
              <a:rPr lang="pl-PL" sz="1800" b="0" i="1" u="none" strike="noStrike" baseline="0" dirty="0" err="1">
                <a:latin typeface="Times-Roman"/>
              </a:rPr>
              <a:t>hys</a:t>
            </a:r>
            <a:r>
              <a:rPr lang="pl-PL" sz="1800" b="0" i="1" u="none" strike="noStrike" baseline="0" dirty="0">
                <a:latin typeface="Times-Roman"/>
              </a:rPr>
              <a:t>.</a:t>
            </a:r>
            <a:r>
              <a:rPr lang="pl-PL" sz="1800" b="0" i="0" u="none" strike="noStrike" baseline="0" dirty="0">
                <a:latin typeface="Times-Roman"/>
              </a:rPr>
              <a:t>, </a:t>
            </a:r>
            <a:r>
              <a:rPr lang="pl-PL" sz="1800" u="none" strike="noStrike" baseline="0" dirty="0">
                <a:latin typeface="Times-Roman"/>
              </a:rPr>
              <a:t>2013</a:t>
            </a:r>
            <a:r>
              <a:rPr lang="pl-PL" sz="1800" b="0" i="0" u="none" strike="noStrike" baseline="0" dirty="0">
                <a:latin typeface="Times-Roman"/>
              </a:rPr>
              <a:t>,</a:t>
            </a:r>
            <a:r>
              <a:rPr lang="en-US" sz="1800" b="0" i="0" u="none" strike="noStrike" baseline="0" dirty="0">
                <a:latin typeface="Times-Roman"/>
              </a:rPr>
              <a:t> </a:t>
            </a:r>
            <a:r>
              <a:rPr lang="en-US" sz="1800" b="0" i="0" u="none" strike="noStrike" baseline="0" dirty="0">
                <a:latin typeface="Times-Bold"/>
              </a:rPr>
              <a:t>139</a:t>
            </a:r>
            <a:r>
              <a:rPr lang="en-US" sz="1800" b="0" i="0" u="none" strike="noStrike" baseline="0" dirty="0">
                <a:latin typeface="Times-Roman"/>
              </a:rPr>
              <a:t>, 121906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47667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pl-PL" sz="4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4800" b="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pl-PL" sz="48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4800" b="0" dirty="0" err="1">
                <a:latin typeface="Arial" pitchFamily="34" charset="0"/>
                <a:cs typeface="Arial" pitchFamily="34" charset="0"/>
              </a:rPr>
              <a:t>coarse-graining</a:t>
            </a:r>
            <a:r>
              <a:rPr lang="pl-PL" sz="4800" b="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3164"/>
            <a:ext cx="3312368" cy="344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4139952" y="1775132"/>
            <a:ext cx="46805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coarse-grained</a:t>
            </a:r>
            <a:r>
              <a:rPr lang="en-US" b="0" dirty="0"/>
              <a:t> - composed of or covered with particles resembling meal in texture or consistency; "granular sugar"; "the photographs were grainy and indistinct"; "it left a mealy residue" of textures that are rough to the touch or substances consisting of relatively large particles; "coarse meal"; "coarse sand"; "a coarse weave"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coarse-grained</a:t>
            </a:r>
            <a:r>
              <a:rPr lang="en-US" b="0" dirty="0"/>
              <a:t> - not having a fine texture; "coarse-grained wood"; "large-grained sand"- of textures that are rough to the touch or substances consisting of relatively large particles; "coarse meal"; "coarse sand"; "a coarse weave"</a:t>
            </a:r>
          </a:p>
          <a:p>
            <a:endParaRPr lang="pl-PL" b="0" dirty="0"/>
          </a:p>
          <a:p>
            <a:r>
              <a:rPr lang="en-US" sz="1400" b="0" dirty="0"/>
              <a:t>Based on </a:t>
            </a:r>
            <a:r>
              <a:rPr lang="en-US" sz="1400" b="0" dirty="0" err="1"/>
              <a:t>WordNet</a:t>
            </a:r>
            <a:r>
              <a:rPr lang="en-US" sz="1400" b="0" dirty="0"/>
              <a:t> 3.0, </a:t>
            </a:r>
            <a:r>
              <a:rPr lang="en-US" sz="1400" b="0" dirty="0" err="1"/>
              <a:t>Farlex</a:t>
            </a:r>
            <a:r>
              <a:rPr lang="en-US" sz="1400" b="0" dirty="0"/>
              <a:t> clipart collection.</a:t>
            </a:r>
            <a:r>
              <a:rPr lang="en-US" sz="1400" dirty="0"/>
              <a:t> </a:t>
            </a:r>
            <a:r>
              <a:rPr lang="en-US" sz="1400" b="0" dirty="0"/>
              <a:t>© 2003-2011 Princeton University, </a:t>
            </a:r>
            <a:r>
              <a:rPr lang="en-US" sz="1400" b="0" dirty="0" err="1"/>
              <a:t>Farlex</a:t>
            </a:r>
            <a:r>
              <a:rPr lang="en-US" sz="1400" b="0" dirty="0"/>
              <a:t> Inc.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hemat blokowy: proces alternatywny 4"/>
          <p:cNvSpPr/>
          <p:nvPr/>
        </p:nvSpPr>
        <p:spPr bwMode="auto">
          <a:xfrm>
            <a:off x="395536" y="781407"/>
            <a:ext cx="4032448" cy="919401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Define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CG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interaction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sites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d.o.f’s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chemat blokowy: proces alternatywny 5"/>
          <p:cNvSpPr/>
          <p:nvPr/>
        </p:nvSpPr>
        <p:spPr bwMode="auto">
          <a:xfrm>
            <a:off x="395536" y="2766976"/>
            <a:ext cx="4032448" cy="919401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Split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PMF: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define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effective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energy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terms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chemat blokowy: proces alternatywny 6"/>
          <p:cNvSpPr/>
          <p:nvPr/>
        </p:nvSpPr>
        <p:spPr bwMode="auto">
          <a:xfrm>
            <a:off x="395536" y="3843683"/>
            <a:ext cx="4032448" cy="132802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Derive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scale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and </a:t>
            </a: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geometry-consistent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analytical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expressions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chemat blokowy: proces alternatywny 15"/>
          <p:cNvSpPr/>
          <p:nvPr/>
        </p:nvSpPr>
        <p:spPr bwMode="auto">
          <a:xfrm>
            <a:off x="395536" y="5387730"/>
            <a:ext cx="4032448" cy="51077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Parameterize</a:t>
            </a:r>
            <a:r>
              <a:rPr kumimoji="0" lang="pl-PL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energy </a:t>
            </a:r>
            <a:r>
              <a:rPr kumimoji="0" lang="pl-PL" sz="24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terms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chemat blokowy: proces alternatywny 16"/>
          <p:cNvSpPr/>
          <p:nvPr/>
        </p:nvSpPr>
        <p:spPr bwMode="auto">
          <a:xfrm>
            <a:off x="396098" y="6158582"/>
            <a:ext cx="4032448" cy="51077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Calibrate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CG </a:t>
            </a: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force</a:t>
            </a:r>
            <a:r>
              <a:rPr kumimoji="0" lang="pl-PL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field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Łącznik prosty ze strzałką 18"/>
          <p:cNvCxnSpPr>
            <a:stCxn id="7" idx="2"/>
            <a:endCxn id="16" idx="0"/>
          </p:cNvCxnSpPr>
          <p:nvPr/>
        </p:nvCxnSpPr>
        <p:spPr bwMode="auto">
          <a:xfrm>
            <a:off x="2411760" y="5171706"/>
            <a:ext cx="0" cy="21602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Łącznik prosty ze strzałką 20"/>
          <p:cNvCxnSpPr>
            <a:stCxn id="16" idx="2"/>
            <a:endCxn id="17" idx="0"/>
          </p:cNvCxnSpPr>
          <p:nvPr/>
        </p:nvCxnSpPr>
        <p:spPr bwMode="auto">
          <a:xfrm>
            <a:off x="2411760" y="5898508"/>
            <a:ext cx="562" cy="26007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pole tekstowe 21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0" dirty="0">
                <a:latin typeface="Arial" pitchFamily="34" charset="0"/>
                <a:cs typeface="Arial" pitchFamily="34" charset="0"/>
              </a:rPr>
              <a:t>PMF expansion into factors: </a:t>
            </a:r>
            <a:r>
              <a:rPr lang="pl-PL" sz="2300" b="0" dirty="0" err="1">
                <a:latin typeface="Arial" pitchFamily="34" charset="0"/>
                <a:cs typeface="Arial" pitchFamily="34" charset="0"/>
              </a:rPr>
              <a:t>Scheme</a:t>
            </a:r>
            <a:r>
              <a:rPr lang="pl-PL" sz="2300" b="0" dirty="0">
                <a:latin typeface="Arial" pitchFamily="34" charset="0"/>
                <a:cs typeface="Arial" pitchFamily="34" charset="0"/>
              </a:rPr>
              <a:t> of CG </a:t>
            </a:r>
            <a:r>
              <a:rPr lang="pl-PL" sz="23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300" b="0" dirty="0">
                <a:latin typeface="Arial" pitchFamily="34" charset="0"/>
                <a:cs typeface="Arial" pitchFamily="34" charset="0"/>
              </a:rPr>
              <a:t> field construction</a:t>
            </a:r>
          </a:p>
        </p:txBody>
      </p:sp>
      <p:pic>
        <p:nvPicPr>
          <p:cNvPr id="23" name="Obraz 22" descr="UCG-UNR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692696"/>
            <a:ext cx="1728579" cy="1521479"/>
          </a:xfrm>
          <a:prstGeom prst="rect">
            <a:avLst/>
          </a:prstGeom>
        </p:spPr>
      </p:pic>
      <p:sp>
        <p:nvSpPr>
          <p:cNvPr id="24" name="Schemat blokowy: proces alternatywny 23"/>
          <p:cNvSpPr/>
          <p:nvPr/>
        </p:nvSpPr>
        <p:spPr bwMode="auto">
          <a:xfrm>
            <a:off x="251520" y="1982118"/>
            <a:ext cx="4320480" cy="51077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Partition</a:t>
            </a:r>
            <a:r>
              <a:rPr kumimoji="0" lang="pl-PL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kumimoji="0" lang="pl-PL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energ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y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site-wise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Łącznik prosty ze strzałką 25"/>
          <p:cNvCxnSpPr>
            <a:stCxn id="5" idx="2"/>
            <a:endCxn id="24" idx="0"/>
          </p:cNvCxnSpPr>
          <p:nvPr/>
        </p:nvCxnSpPr>
        <p:spPr bwMode="auto">
          <a:xfrm>
            <a:off x="2411760" y="1700808"/>
            <a:ext cx="0" cy="28131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Łącznik prosty ze strzałką 27"/>
          <p:cNvCxnSpPr>
            <a:stCxn id="24" idx="2"/>
            <a:endCxn id="6" idx="0"/>
          </p:cNvCxnSpPr>
          <p:nvPr/>
        </p:nvCxnSpPr>
        <p:spPr bwMode="auto">
          <a:xfrm>
            <a:off x="2411760" y="2492896"/>
            <a:ext cx="0" cy="27408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Łącznik prosty ze strzałką 31"/>
          <p:cNvCxnSpPr>
            <a:stCxn id="6" idx="2"/>
            <a:endCxn id="7" idx="0"/>
          </p:cNvCxnSpPr>
          <p:nvPr/>
        </p:nvCxnSpPr>
        <p:spPr bwMode="auto">
          <a:xfrm>
            <a:off x="2411760" y="3686377"/>
            <a:ext cx="0" cy="157306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upa 58"/>
          <p:cNvGrpSpPr/>
          <p:nvPr/>
        </p:nvGrpSpPr>
        <p:grpSpPr>
          <a:xfrm>
            <a:off x="6876256" y="764704"/>
            <a:ext cx="1872208" cy="1475010"/>
            <a:chOff x="5580112" y="3789040"/>
            <a:chExt cx="2267744" cy="2181755"/>
          </a:xfrm>
        </p:grpSpPr>
        <p:pic>
          <p:nvPicPr>
            <p:cNvPr id="33" name="Obraz 32" descr="oxytoci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8727" y="3883400"/>
              <a:ext cx="2070810" cy="201882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34" name="Łącznik prosty ze strzałką 33"/>
            <p:cNvCxnSpPr/>
            <p:nvPr/>
          </p:nvCxnSpPr>
          <p:spPr bwMode="auto">
            <a:xfrm flipV="1">
              <a:off x="6401881" y="3946639"/>
              <a:ext cx="512365" cy="284577"/>
            </a:xfrm>
            <a:prstGeom prst="straightConnector1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arrow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cxnSp>
        <p:cxnSp>
          <p:nvCxnSpPr>
            <p:cNvPr id="35" name="Łącznik prosty ze strzałką 34"/>
            <p:cNvCxnSpPr/>
            <p:nvPr/>
          </p:nvCxnSpPr>
          <p:spPr bwMode="auto">
            <a:xfrm>
              <a:off x="6850200" y="4073118"/>
              <a:ext cx="853942" cy="316196"/>
            </a:xfrm>
            <a:prstGeom prst="straightConnector1">
              <a:avLst/>
            </a:prstGeom>
            <a:noFill/>
            <a:ln w="25400" cap="flat" cmpd="sng" algn="ctr">
              <a:solidFill>
                <a:srgbClr val="FF00FF"/>
              </a:solidFill>
              <a:prstDash val="sysDash"/>
              <a:round/>
              <a:headEnd type="stealth" w="med" len="med"/>
              <a:tailEnd type="stealth"/>
            </a:ln>
            <a:effectLst/>
          </p:spPr>
        </p:cxnSp>
        <p:graphicFrame>
          <p:nvGraphicFramePr>
            <p:cNvPr id="36" name="Obiekt 35"/>
            <p:cNvGraphicFramePr>
              <a:graphicFrameLocks noChangeAspect="1"/>
            </p:cNvGraphicFramePr>
            <p:nvPr/>
          </p:nvGraphicFramePr>
          <p:xfrm>
            <a:off x="7149080" y="5116566"/>
            <a:ext cx="227907" cy="337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ównanie" r:id="rId4" imgW="241200" imgH="241200" progId="">
                    <p:embed/>
                  </p:oleObj>
                </mc:Choice>
                <mc:Fallback>
                  <p:oleObj name="Równanie" r:id="rId4" imgW="241200" imgH="241200" progId="">
                    <p:embed/>
                    <p:pic>
                      <p:nvPicPr>
                        <p:cNvPr id="36" name="Obiek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49080" y="5116566"/>
                          <a:ext cx="227907" cy="3375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Elipsa 36"/>
            <p:cNvSpPr/>
            <p:nvPr/>
          </p:nvSpPr>
          <p:spPr bwMode="auto">
            <a:xfrm rot="19318622">
              <a:off x="6295526" y="3949018"/>
              <a:ext cx="683154" cy="537534"/>
            </a:xfrm>
            <a:prstGeom prst="ellipse">
              <a:avLst/>
            </a:prstGeom>
            <a:solidFill>
              <a:srgbClr val="00B050">
                <a:alpha val="27000"/>
              </a:srgbClr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aphicFrame>
          <p:nvGraphicFramePr>
            <p:cNvPr id="38" name="Obiekt 37"/>
            <p:cNvGraphicFramePr>
              <a:graphicFrameLocks noChangeAspect="1"/>
            </p:cNvGraphicFramePr>
            <p:nvPr/>
          </p:nvGraphicFramePr>
          <p:xfrm>
            <a:off x="7003089" y="4167770"/>
            <a:ext cx="263566" cy="338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ównanie" r:id="rId6" imgW="279360" imgH="241200" progId="">
                    <p:embed/>
                  </p:oleObj>
                </mc:Choice>
                <mc:Fallback>
                  <p:oleObj name="Równanie" r:id="rId6" imgW="279360" imgH="241200" progId="">
                    <p:embed/>
                    <p:pic>
                      <p:nvPicPr>
                        <p:cNvPr id="38" name="Obiek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3089" y="4167770"/>
                          <a:ext cx="263566" cy="33808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Elipsa 38"/>
            <p:cNvSpPr/>
            <p:nvPr/>
          </p:nvSpPr>
          <p:spPr bwMode="auto">
            <a:xfrm>
              <a:off x="6999640" y="4167977"/>
              <a:ext cx="789897" cy="1296405"/>
            </a:xfrm>
            <a:prstGeom prst="ellipse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cxnSp>
          <p:nvCxnSpPr>
            <p:cNvPr id="40" name="Łącznik prosty ze strzałką 39"/>
            <p:cNvCxnSpPr/>
            <p:nvPr/>
          </p:nvCxnSpPr>
          <p:spPr bwMode="auto">
            <a:xfrm flipV="1">
              <a:off x="6935595" y="4863609"/>
              <a:ext cx="853942" cy="379436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ysDash"/>
              <a:round/>
              <a:headEnd type="stealth" w="med" len="med"/>
              <a:tailEnd type="stealth"/>
            </a:ln>
            <a:effectLst/>
          </p:spPr>
        </p:cxnSp>
        <p:grpSp>
          <p:nvGrpSpPr>
            <p:cNvPr id="3" name="Grupa 73"/>
            <p:cNvGrpSpPr/>
            <p:nvPr/>
          </p:nvGrpSpPr>
          <p:grpSpPr>
            <a:xfrm>
              <a:off x="5987652" y="4073617"/>
              <a:ext cx="1438959" cy="1517743"/>
              <a:chOff x="2123728" y="1268760"/>
              <a:chExt cx="4853564" cy="3456384"/>
            </a:xfrm>
          </p:grpSpPr>
          <p:cxnSp>
            <p:nvCxnSpPr>
              <p:cNvPr id="42" name="Łącznik prosty 41"/>
              <p:cNvCxnSpPr/>
              <p:nvPr/>
            </p:nvCxnSpPr>
            <p:spPr bwMode="auto">
              <a:xfrm flipV="1">
                <a:off x="5148064" y="2636912"/>
                <a:ext cx="1584176" cy="1296144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Łącznik prosty 42"/>
              <p:cNvCxnSpPr/>
              <p:nvPr/>
            </p:nvCxnSpPr>
            <p:spPr bwMode="auto">
              <a:xfrm flipV="1">
                <a:off x="3419872" y="3933056"/>
                <a:ext cx="1728192" cy="792088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Łącznik prosty 43"/>
              <p:cNvCxnSpPr/>
              <p:nvPr/>
            </p:nvCxnSpPr>
            <p:spPr bwMode="auto">
              <a:xfrm>
                <a:off x="2123728" y="3356992"/>
                <a:ext cx="1296144" cy="1296144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Łącznik prosty 44"/>
              <p:cNvCxnSpPr/>
              <p:nvPr/>
            </p:nvCxnSpPr>
            <p:spPr bwMode="auto">
              <a:xfrm flipV="1">
                <a:off x="2123728" y="2276872"/>
                <a:ext cx="1440160" cy="1080120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Łącznik prosty 45"/>
              <p:cNvCxnSpPr/>
              <p:nvPr/>
            </p:nvCxnSpPr>
            <p:spPr bwMode="auto">
              <a:xfrm flipV="1">
                <a:off x="3563888" y="1484784"/>
                <a:ext cx="792088" cy="792088"/>
              </a:xfrm>
              <a:prstGeom prst="line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7" name="Elipsa 46"/>
              <p:cNvSpPr/>
              <p:nvPr/>
            </p:nvSpPr>
            <p:spPr bwMode="auto">
              <a:xfrm>
                <a:off x="6473236" y="2377908"/>
                <a:ext cx="504056" cy="519351"/>
              </a:xfrm>
              <a:prstGeom prst="ellips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48" name="Elipsa 47"/>
              <p:cNvSpPr/>
              <p:nvPr/>
            </p:nvSpPr>
            <p:spPr bwMode="auto">
              <a:xfrm>
                <a:off x="4139951" y="1268760"/>
                <a:ext cx="504056" cy="519352"/>
              </a:xfrm>
              <a:prstGeom prst="ellips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49" name="Elipsa 48"/>
              <p:cNvSpPr/>
              <p:nvPr/>
            </p:nvSpPr>
            <p:spPr bwMode="auto">
              <a:xfrm>
                <a:off x="4283968" y="4005064"/>
                <a:ext cx="504056" cy="51935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0" name="Elipsa 49"/>
              <p:cNvSpPr/>
              <p:nvPr/>
            </p:nvSpPr>
            <p:spPr bwMode="auto">
              <a:xfrm>
                <a:off x="2815342" y="2405593"/>
                <a:ext cx="504056" cy="51935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1" name="Elipsa 50"/>
              <p:cNvSpPr/>
              <p:nvPr/>
            </p:nvSpPr>
            <p:spPr bwMode="auto">
              <a:xfrm>
                <a:off x="2627784" y="3789040"/>
                <a:ext cx="504056" cy="51935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52" name="Elipsa 51"/>
            <p:cNvSpPr/>
            <p:nvPr/>
          </p:nvSpPr>
          <p:spPr bwMode="auto">
            <a:xfrm rot="1608760">
              <a:off x="5918674" y="4377321"/>
              <a:ext cx="544238" cy="66401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17000"/>
              </a:schemeClr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3" name="Elipsa 52"/>
            <p:cNvSpPr/>
            <p:nvPr/>
          </p:nvSpPr>
          <p:spPr bwMode="auto">
            <a:xfrm rot="18991555">
              <a:off x="5905052" y="4955476"/>
              <a:ext cx="544238" cy="66401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17000"/>
              </a:schemeClr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4" name="Elipsa 53"/>
            <p:cNvSpPr/>
            <p:nvPr/>
          </p:nvSpPr>
          <p:spPr bwMode="auto">
            <a:xfrm rot="1608760">
              <a:off x="6388343" y="5072954"/>
              <a:ext cx="544238" cy="66401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17000"/>
              </a:schemeClr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6" name="Elipsa 55"/>
            <p:cNvSpPr/>
            <p:nvPr/>
          </p:nvSpPr>
          <p:spPr bwMode="auto">
            <a:xfrm>
              <a:off x="5580112" y="3789040"/>
              <a:ext cx="1227391" cy="2181755"/>
            </a:xfrm>
            <a:prstGeom prst="ellipse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7" name="Dowolny kształt 56"/>
            <p:cNvSpPr/>
            <p:nvPr/>
          </p:nvSpPr>
          <p:spPr bwMode="auto">
            <a:xfrm>
              <a:off x="6319733" y="3809467"/>
              <a:ext cx="1528123" cy="1733271"/>
            </a:xfrm>
            <a:custGeom>
              <a:avLst/>
              <a:gdLst>
                <a:gd name="connsiteX0" fmla="*/ 88826 w 5154312"/>
                <a:gd name="connsiteY0" fmla="*/ 986296 h 3947210"/>
                <a:gd name="connsiteX1" fmla="*/ 30769 w 5154312"/>
                <a:gd name="connsiteY1" fmla="*/ 1073381 h 3947210"/>
                <a:gd name="connsiteX2" fmla="*/ 1740 w 5154312"/>
                <a:gd name="connsiteY2" fmla="*/ 1116924 h 3947210"/>
                <a:gd name="connsiteX3" fmla="*/ 16254 w 5154312"/>
                <a:gd name="connsiteY3" fmla="*/ 1305610 h 3947210"/>
                <a:gd name="connsiteX4" fmla="*/ 59797 w 5154312"/>
                <a:gd name="connsiteY4" fmla="*/ 1334639 h 3947210"/>
                <a:gd name="connsiteX5" fmla="*/ 74312 w 5154312"/>
                <a:gd name="connsiteY5" fmla="*/ 1378181 h 3947210"/>
                <a:gd name="connsiteX6" fmla="*/ 103340 w 5154312"/>
                <a:gd name="connsiteY6" fmla="*/ 1450753 h 3947210"/>
                <a:gd name="connsiteX7" fmla="*/ 117854 w 5154312"/>
                <a:gd name="connsiteY7" fmla="*/ 1494296 h 3947210"/>
                <a:gd name="connsiteX8" fmla="*/ 175912 w 5154312"/>
                <a:gd name="connsiteY8" fmla="*/ 1537839 h 3947210"/>
                <a:gd name="connsiteX9" fmla="*/ 204940 w 5154312"/>
                <a:gd name="connsiteY9" fmla="*/ 1581381 h 3947210"/>
                <a:gd name="connsiteX10" fmla="*/ 292026 w 5154312"/>
                <a:gd name="connsiteY10" fmla="*/ 1653953 h 3947210"/>
                <a:gd name="connsiteX11" fmla="*/ 248483 w 5154312"/>
                <a:gd name="connsiteY11" fmla="*/ 1682981 h 3947210"/>
                <a:gd name="connsiteX12" fmla="*/ 233969 w 5154312"/>
                <a:gd name="connsiteY12" fmla="*/ 1770067 h 3947210"/>
                <a:gd name="connsiteX13" fmla="*/ 262997 w 5154312"/>
                <a:gd name="connsiteY13" fmla="*/ 1915210 h 3947210"/>
                <a:gd name="connsiteX14" fmla="*/ 306540 w 5154312"/>
                <a:gd name="connsiteY14" fmla="*/ 1973267 h 3947210"/>
                <a:gd name="connsiteX15" fmla="*/ 466197 w 5154312"/>
                <a:gd name="connsiteY15" fmla="*/ 2016810 h 3947210"/>
                <a:gd name="connsiteX16" fmla="*/ 524254 w 5154312"/>
                <a:gd name="connsiteY16" fmla="*/ 2045839 h 3947210"/>
                <a:gd name="connsiteX17" fmla="*/ 538769 w 5154312"/>
                <a:gd name="connsiteY17" fmla="*/ 2118410 h 3947210"/>
                <a:gd name="connsiteX18" fmla="*/ 582312 w 5154312"/>
                <a:gd name="connsiteY18" fmla="*/ 2176467 h 3947210"/>
                <a:gd name="connsiteX19" fmla="*/ 625854 w 5154312"/>
                <a:gd name="connsiteY19" fmla="*/ 2205496 h 3947210"/>
                <a:gd name="connsiteX20" fmla="*/ 756483 w 5154312"/>
                <a:gd name="connsiteY20" fmla="*/ 2278067 h 3947210"/>
                <a:gd name="connsiteX21" fmla="*/ 829054 w 5154312"/>
                <a:gd name="connsiteY21" fmla="*/ 2336124 h 3947210"/>
                <a:gd name="connsiteX22" fmla="*/ 930654 w 5154312"/>
                <a:gd name="connsiteY22" fmla="*/ 2365153 h 3947210"/>
                <a:gd name="connsiteX23" fmla="*/ 1017740 w 5154312"/>
                <a:gd name="connsiteY23" fmla="*/ 2394181 h 3947210"/>
                <a:gd name="connsiteX24" fmla="*/ 1090312 w 5154312"/>
                <a:gd name="connsiteY24" fmla="*/ 2510296 h 3947210"/>
                <a:gd name="connsiteX25" fmla="*/ 1162883 w 5154312"/>
                <a:gd name="connsiteY25" fmla="*/ 2568353 h 3947210"/>
                <a:gd name="connsiteX26" fmla="*/ 1322540 w 5154312"/>
                <a:gd name="connsiteY26" fmla="*/ 2684467 h 3947210"/>
                <a:gd name="connsiteX27" fmla="*/ 1409626 w 5154312"/>
                <a:gd name="connsiteY27" fmla="*/ 2713496 h 3947210"/>
                <a:gd name="connsiteX28" fmla="*/ 1453169 w 5154312"/>
                <a:gd name="connsiteY28" fmla="*/ 2742524 h 3947210"/>
                <a:gd name="connsiteX29" fmla="*/ 1554769 w 5154312"/>
                <a:gd name="connsiteY29" fmla="*/ 2771553 h 3947210"/>
                <a:gd name="connsiteX30" fmla="*/ 1641854 w 5154312"/>
                <a:gd name="connsiteY30" fmla="*/ 2829610 h 3947210"/>
                <a:gd name="connsiteX31" fmla="*/ 1699912 w 5154312"/>
                <a:gd name="connsiteY31" fmla="*/ 2858639 h 3947210"/>
                <a:gd name="connsiteX32" fmla="*/ 1801512 w 5154312"/>
                <a:gd name="connsiteY32" fmla="*/ 2931210 h 3947210"/>
                <a:gd name="connsiteX33" fmla="*/ 1845054 w 5154312"/>
                <a:gd name="connsiteY33" fmla="*/ 2945724 h 3947210"/>
                <a:gd name="connsiteX34" fmla="*/ 1859569 w 5154312"/>
                <a:gd name="connsiteY34" fmla="*/ 3032810 h 3947210"/>
                <a:gd name="connsiteX35" fmla="*/ 1888597 w 5154312"/>
                <a:gd name="connsiteY35" fmla="*/ 3076353 h 3947210"/>
                <a:gd name="connsiteX36" fmla="*/ 1932140 w 5154312"/>
                <a:gd name="connsiteY36" fmla="*/ 3294067 h 3947210"/>
                <a:gd name="connsiteX37" fmla="*/ 1975683 w 5154312"/>
                <a:gd name="connsiteY37" fmla="*/ 3323096 h 3947210"/>
                <a:gd name="connsiteX38" fmla="*/ 2033740 w 5154312"/>
                <a:gd name="connsiteY38" fmla="*/ 3627896 h 3947210"/>
                <a:gd name="connsiteX39" fmla="*/ 2062769 w 5154312"/>
                <a:gd name="connsiteY39" fmla="*/ 3685953 h 3947210"/>
                <a:gd name="connsiteX40" fmla="*/ 2106312 w 5154312"/>
                <a:gd name="connsiteY40" fmla="*/ 3787553 h 3947210"/>
                <a:gd name="connsiteX41" fmla="*/ 2135340 w 5154312"/>
                <a:gd name="connsiteY41" fmla="*/ 3845610 h 3947210"/>
                <a:gd name="connsiteX42" fmla="*/ 2178883 w 5154312"/>
                <a:gd name="connsiteY42" fmla="*/ 3860124 h 3947210"/>
                <a:gd name="connsiteX43" fmla="*/ 2251454 w 5154312"/>
                <a:gd name="connsiteY43" fmla="*/ 3874639 h 3947210"/>
                <a:gd name="connsiteX44" fmla="*/ 2294997 w 5154312"/>
                <a:gd name="connsiteY44" fmla="*/ 3889153 h 3947210"/>
                <a:gd name="connsiteX45" fmla="*/ 2425626 w 5154312"/>
                <a:gd name="connsiteY45" fmla="*/ 3918181 h 3947210"/>
                <a:gd name="connsiteX46" fmla="*/ 2512712 w 5154312"/>
                <a:gd name="connsiteY46" fmla="*/ 3947210 h 3947210"/>
                <a:gd name="connsiteX47" fmla="*/ 3427112 w 5154312"/>
                <a:gd name="connsiteY47" fmla="*/ 3932696 h 3947210"/>
                <a:gd name="connsiteX48" fmla="*/ 3557740 w 5154312"/>
                <a:gd name="connsiteY48" fmla="*/ 3918181 h 3947210"/>
                <a:gd name="connsiteX49" fmla="*/ 3644826 w 5154312"/>
                <a:gd name="connsiteY49" fmla="*/ 3889153 h 3947210"/>
                <a:gd name="connsiteX50" fmla="*/ 3789969 w 5154312"/>
                <a:gd name="connsiteY50" fmla="*/ 3860124 h 3947210"/>
                <a:gd name="connsiteX51" fmla="*/ 4109283 w 5154312"/>
                <a:gd name="connsiteY51" fmla="*/ 3773039 h 3947210"/>
                <a:gd name="connsiteX52" fmla="*/ 4370540 w 5154312"/>
                <a:gd name="connsiteY52" fmla="*/ 3758524 h 3947210"/>
                <a:gd name="connsiteX53" fmla="*/ 4515683 w 5154312"/>
                <a:gd name="connsiteY53" fmla="*/ 3729496 h 3947210"/>
                <a:gd name="connsiteX54" fmla="*/ 4631797 w 5154312"/>
                <a:gd name="connsiteY54" fmla="*/ 3700467 h 3947210"/>
                <a:gd name="connsiteX55" fmla="*/ 4660826 w 5154312"/>
                <a:gd name="connsiteY55" fmla="*/ 3061839 h 3947210"/>
                <a:gd name="connsiteX56" fmla="*/ 4776940 w 5154312"/>
                <a:gd name="connsiteY56" fmla="*/ 2757039 h 3947210"/>
                <a:gd name="connsiteX57" fmla="*/ 4951112 w 5154312"/>
                <a:gd name="connsiteY57" fmla="*/ 2379667 h 3947210"/>
                <a:gd name="connsiteX58" fmla="*/ 5052712 w 5154312"/>
                <a:gd name="connsiteY58" fmla="*/ 2263553 h 3947210"/>
                <a:gd name="connsiteX59" fmla="*/ 5096254 w 5154312"/>
                <a:gd name="connsiteY59" fmla="*/ 2234524 h 3947210"/>
                <a:gd name="connsiteX60" fmla="*/ 5154312 w 5154312"/>
                <a:gd name="connsiteY60" fmla="*/ 2220010 h 3947210"/>
                <a:gd name="connsiteX61" fmla="*/ 5139797 w 5154312"/>
                <a:gd name="connsiteY61" fmla="*/ 2089381 h 3947210"/>
                <a:gd name="connsiteX62" fmla="*/ 5110769 w 5154312"/>
                <a:gd name="connsiteY62" fmla="*/ 2045839 h 3947210"/>
                <a:gd name="connsiteX63" fmla="*/ 5067226 w 5154312"/>
                <a:gd name="connsiteY63" fmla="*/ 1944239 h 3947210"/>
                <a:gd name="connsiteX64" fmla="*/ 5023683 w 5154312"/>
                <a:gd name="connsiteY64" fmla="*/ 1857153 h 3947210"/>
                <a:gd name="connsiteX65" fmla="*/ 4994654 w 5154312"/>
                <a:gd name="connsiteY65" fmla="*/ 1726524 h 3947210"/>
                <a:gd name="connsiteX66" fmla="*/ 4980140 w 5154312"/>
                <a:gd name="connsiteY66" fmla="*/ 1668467 h 3947210"/>
                <a:gd name="connsiteX67" fmla="*/ 4965626 w 5154312"/>
                <a:gd name="connsiteY67" fmla="*/ 1102410 h 3947210"/>
                <a:gd name="connsiteX68" fmla="*/ 4936597 w 5154312"/>
                <a:gd name="connsiteY68" fmla="*/ 870181 h 3947210"/>
                <a:gd name="connsiteX69" fmla="*/ 4922083 w 5154312"/>
                <a:gd name="connsiteY69" fmla="*/ 826639 h 3947210"/>
                <a:gd name="connsiteX70" fmla="*/ 4791454 w 5154312"/>
                <a:gd name="connsiteY70" fmla="*/ 783096 h 3947210"/>
                <a:gd name="connsiteX71" fmla="*/ 4675340 w 5154312"/>
                <a:gd name="connsiteY71" fmla="*/ 725039 h 3947210"/>
                <a:gd name="connsiteX72" fmla="*/ 4617283 w 5154312"/>
                <a:gd name="connsiteY72" fmla="*/ 696010 h 3947210"/>
                <a:gd name="connsiteX73" fmla="*/ 4515683 w 5154312"/>
                <a:gd name="connsiteY73" fmla="*/ 666981 h 3947210"/>
                <a:gd name="connsiteX74" fmla="*/ 4472140 w 5154312"/>
                <a:gd name="connsiteY74" fmla="*/ 652467 h 3947210"/>
                <a:gd name="connsiteX75" fmla="*/ 4341512 w 5154312"/>
                <a:gd name="connsiteY75" fmla="*/ 608924 h 3947210"/>
                <a:gd name="connsiteX76" fmla="*/ 4283454 w 5154312"/>
                <a:gd name="connsiteY76" fmla="*/ 579896 h 3947210"/>
                <a:gd name="connsiteX77" fmla="*/ 4239912 w 5154312"/>
                <a:gd name="connsiteY77" fmla="*/ 550867 h 3947210"/>
                <a:gd name="connsiteX78" fmla="*/ 4181854 w 5154312"/>
                <a:gd name="connsiteY78" fmla="*/ 536353 h 3947210"/>
                <a:gd name="connsiteX79" fmla="*/ 4094769 w 5154312"/>
                <a:gd name="connsiteY79" fmla="*/ 507324 h 3947210"/>
                <a:gd name="connsiteX80" fmla="*/ 4022197 w 5154312"/>
                <a:gd name="connsiteY80" fmla="*/ 478296 h 3947210"/>
                <a:gd name="connsiteX81" fmla="*/ 3935112 w 5154312"/>
                <a:gd name="connsiteY81" fmla="*/ 463781 h 3947210"/>
                <a:gd name="connsiteX82" fmla="*/ 3499683 w 5154312"/>
                <a:gd name="connsiteY82" fmla="*/ 405724 h 3947210"/>
                <a:gd name="connsiteX83" fmla="*/ 3165854 w 5154312"/>
                <a:gd name="connsiteY83" fmla="*/ 289610 h 3947210"/>
                <a:gd name="connsiteX84" fmla="*/ 3064254 w 5154312"/>
                <a:gd name="connsiteY84" fmla="*/ 231553 h 3947210"/>
                <a:gd name="connsiteX85" fmla="*/ 3020712 w 5154312"/>
                <a:gd name="connsiteY85" fmla="*/ 217039 h 3947210"/>
                <a:gd name="connsiteX86" fmla="*/ 2948140 w 5154312"/>
                <a:gd name="connsiteY86" fmla="*/ 188010 h 3947210"/>
                <a:gd name="connsiteX87" fmla="*/ 2904597 w 5154312"/>
                <a:gd name="connsiteY87" fmla="*/ 144467 h 3947210"/>
                <a:gd name="connsiteX88" fmla="*/ 2846540 w 5154312"/>
                <a:gd name="connsiteY88" fmla="*/ 115439 h 3947210"/>
                <a:gd name="connsiteX89" fmla="*/ 2599797 w 5154312"/>
                <a:gd name="connsiteY89" fmla="*/ 86410 h 3947210"/>
                <a:gd name="connsiteX90" fmla="*/ 2498197 w 5154312"/>
                <a:gd name="connsiteY90" fmla="*/ 71896 h 3947210"/>
                <a:gd name="connsiteX91" fmla="*/ 2004712 w 5154312"/>
                <a:gd name="connsiteY91" fmla="*/ 57381 h 3947210"/>
                <a:gd name="connsiteX92" fmla="*/ 1946654 w 5154312"/>
                <a:gd name="connsiteY92" fmla="*/ 71896 h 3947210"/>
                <a:gd name="connsiteX93" fmla="*/ 1859569 w 5154312"/>
                <a:gd name="connsiteY93" fmla="*/ 100924 h 3947210"/>
                <a:gd name="connsiteX94" fmla="*/ 1786997 w 5154312"/>
                <a:gd name="connsiteY94" fmla="*/ 115439 h 3947210"/>
                <a:gd name="connsiteX95" fmla="*/ 1728940 w 5154312"/>
                <a:gd name="connsiteY95" fmla="*/ 144467 h 3947210"/>
                <a:gd name="connsiteX96" fmla="*/ 1612826 w 5154312"/>
                <a:gd name="connsiteY96" fmla="*/ 173496 h 3947210"/>
                <a:gd name="connsiteX97" fmla="*/ 1554769 w 5154312"/>
                <a:gd name="connsiteY97" fmla="*/ 202524 h 3947210"/>
                <a:gd name="connsiteX98" fmla="*/ 1482197 w 5154312"/>
                <a:gd name="connsiteY98" fmla="*/ 231553 h 3947210"/>
                <a:gd name="connsiteX99" fmla="*/ 1409626 w 5154312"/>
                <a:gd name="connsiteY99" fmla="*/ 289610 h 3947210"/>
                <a:gd name="connsiteX100" fmla="*/ 1351569 w 5154312"/>
                <a:gd name="connsiteY100" fmla="*/ 304124 h 3947210"/>
                <a:gd name="connsiteX101" fmla="*/ 1249969 w 5154312"/>
                <a:gd name="connsiteY101" fmla="*/ 347667 h 3947210"/>
                <a:gd name="connsiteX102" fmla="*/ 1206426 w 5154312"/>
                <a:gd name="connsiteY102" fmla="*/ 391210 h 3947210"/>
                <a:gd name="connsiteX103" fmla="*/ 1061283 w 5154312"/>
                <a:gd name="connsiteY103" fmla="*/ 420239 h 3947210"/>
                <a:gd name="connsiteX104" fmla="*/ 930654 w 5154312"/>
                <a:gd name="connsiteY104" fmla="*/ 492810 h 3947210"/>
                <a:gd name="connsiteX105" fmla="*/ 829054 w 5154312"/>
                <a:gd name="connsiteY105" fmla="*/ 550867 h 3947210"/>
                <a:gd name="connsiteX106" fmla="*/ 741969 w 5154312"/>
                <a:gd name="connsiteY106" fmla="*/ 608924 h 3947210"/>
                <a:gd name="connsiteX107" fmla="*/ 683912 w 5154312"/>
                <a:gd name="connsiteY107" fmla="*/ 652467 h 3947210"/>
                <a:gd name="connsiteX108" fmla="*/ 625854 w 5154312"/>
                <a:gd name="connsiteY108" fmla="*/ 666981 h 3947210"/>
                <a:gd name="connsiteX109" fmla="*/ 582312 w 5154312"/>
                <a:gd name="connsiteY109" fmla="*/ 681496 h 3947210"/>
                <a:gd name="connsiteX110" fmla="*/ 495226 w 5154312"/>
                <a:gd name="connsiteY110" fmla="*/ 696010 h 3947210"/>
                <a:gd name="connsiteX111" fmla="*/ 408140 w 5154312"/>
                <a:gd name="connsiteY111" fmla="*/ 725039 h 3947210"/>
                <a:gd name="connsiteX112" fmla="*/ 364597 w 5154312"/>
                <a:gd name="connsiteY112" fmla="*/ 739553 h 3947210"/>
                <a:gd name="connsiteX113" fmla="*/ 248483 w 5154312"/>
                <a:gd name="connsiteY113" fmla="*/ 754067 h 3947210"/>
                <a:gd name="connsiteX114" fmla="*/ 132369 w 5154312"/>
                <a:gd name="connsiteY114" fmla="*/ 797610 h 3947210"/>
                <a:gd name="connsiteX115" fmla="*/ 59797 w 5154312"/>
                <a:gd name="connsiteY115" fmla="*/ 928239 h 3947210"/>
                <a:gd name="connsiteX116" fmla="*/ 59797 w 5154312"/>
                <a:gd name="connsiteY116" fmla="*/ 1044353 h 394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5154312" h="3947210">
                  <a:moveTo>
                    <a:pt x="88826" y="986296"/>
                  </a:moveTo>
                  <a:lnTo>
                    <a:pt x="30769" y="1073381"/>
                  </a:lnTo>
                  <a:lnTo>
                    <a:pt x="1740" y="1116924"/>
                  </a:lnTo>
                  <a:cubicBezTo>
                    <a:pt x="6578" y="1179819"/>
                    <a:pt x="0" y="1244659"/>
                    <a:pt x="16254" y="1305610"/>
                  </a:cubicBezTo>
                  <a:cubicBezTo>
                    <a:pt x="20749" y="1322465"/>
                    <a:pt x="48900" y="1321018"/>
                    <a:pt x="59797" y="1334639"/>
                  </a:cubicBezTo>
                  <a:cubicBezTo>
                    <a:pt x="69354" y="1346586"/>
                    <a:pt x="68940" y="1363856"/>
                    <a:pt x="74312" y="1378181"/>
                  </a:cubicBezTo>
                  <a:cubicBezTo>
                    <a:pt x="83460" y="1402576"/>
                    <a:pt x="94192" y="1426358"/>
                    <a:pt x="103340" y="1450753"/>
                  </a:cubicBezTo>
                  <a:cubicBezTo>
                    <a:pt x="108712" y="1465078"/>
                    <a:pt x="108060" y="1482543"/>
                    <a:pt x="117854" y="1494296"/>
                  </a:cubicBezTo>
                  <a:cubicBezTo>
                    <a:pt x="133341" y="1512880"/>
                    <a:pt x="156559" y="1523325"/>
                    <a:pt x="175912" y="1537839"/>
                  </a:cubicBezTo>
                  <a:cubicBezTo>
                    <a:pt x="185588" y="1552353"/>
                    <a:pt x="193773" y="1567980"/>
                    <a:pt x="204940" y="1581381"/>
                  </a:cubicBezTo>
                  <a:cubicBezTo>
                    <a:pt x="239864" y="1623289"/>
                    <a:pt x="249212" y="1625410"/>
                    <a:pt x="292026" y="1653953"/>
                  </a:cubicBezTo>
                  <a:cubicBezTo>
                    <a:pt x="277512" y="1663629"/>
                    <a:pt x="256284" y="1667379"/>
                    <a:pt x="248483" y="1682981"/>
                  </a:cubicBezTo>
                  <a:cubicBezTo>
                    <a:pt x="235322" y="1709303"/>
                    <a:pt x="233969" y="1740638"/>
                    <a:pt x="233969" y="1770067"/>
                  </a:cubicBezTo>
                  <a:cubicBezTo>
                    <a:pt x="233969" y="1786818"/>
                    <a:pt x="245123" y="1883931"/>
                    <a:pt x="262997" y="1915210"/>
                  </a:cubicBezTo>
                  <a:cubicBezTo>
                    <a:pt x="274999" y="1936213"/>
                    <a:pt x="289435" y="1956162"/>
                    <a:pt x="306540" y="1973267"/>
                  </a:cubicBezTo>
                  <a:cubicBezTo>
                    <a:pt x="353587" y="2020314"/>
                    <a:pt x="397509" y="2008224"/>
                    <a:pt x="466197" y="2016810"/>
                  </a:cubicBezTo>
                  <a:cubicBezTo>
                    <a:pt x="485549" y="2026486"/>
                    <a:pt x="511678" y="2028233"/>
                    <a:pt x="524254" y="2045839"/>
                  </a:cubicBezTo>
                  <a:cubicBezTo>
                    <a:pt x="538593" y="2065913"/>
                    <a:pt x="528750" y="2095867"/>
                    <a:pt x="538769" y="2118410"/>
                  </a:cubicBezTo>
                  <a:cubicBezTo>
                    <a:pt x="548594" y="2140515"/>
                    <a:pt x="565207" y="2159362"/>
                    <a:pt x="582312" y="2176467"/>
                  </a:cubicBezTo>
                  <a:cubicBezTo>
                    <a:pt x="594647" y="2188802"/>
                    <a:pt x="611659" y="2195357"/>
                    <a:pt x="625854" y="2205496"/>
                  </a:cubicBezTo>
                  <a:cubicBezTo>
                    <a:pt x="713717" y="2268256"/>
                    <a:pt x="651799" y="2236194"/>
                    <a:pt x="756483" y="2278067"/>
                  </a:cubicBezTo>
                  <a:cubicBezTo>
                    <a:pt x="780673" y="2297419"/>
                    <a:pt x="802784" y="2319705"/>
                    <a:pt x="829054" y="2336124"/>
                  </a:cubicBezTo>
                  <a:cubicBezTo>
                    <a:pt x="844066" y="2345507"/>
                    <a:pt x="919628" y="2361845"/>
                    <a:pt x="930654" y="2365153"/>
                  </a:cubicBezTo>
                  <a:cubicBezTo>
                    <a:pt x="959962" y="2373945"/>
                    <a:pt x="1017740" y="2394181"/>
                    <a:pt x="1017740" y="2394181"/>
                  </a:cubicBezTo>
                  <a:cubicBezTo>
                    <a:pt x="1040735" y="2440171"/>
                    <a:pt x="1052628" y="2472612"/>
                    <a:pt x="1090312" y="2510296"/>
                  </a:cubicBezTo>
                  <a:cubicBezTo>
                    <a:pt x="1112217" y="2532201"/>
                    <a:pt x="1139569" y="2547953"/>
                    <a:pt x="1162883" y="2568353"/>
                  </a:cubicBezTo>
                  <a:cubicBezTo>
                    <a:pt x="1223864" y="2621711"/>
                    <a:pt x="1222010" y="2650957"/>
                    <a:pt x="1322540" y="2684467"/>
                  </a:cubicBezTo>
                  <a:cubicBezTo>
                    <a:pt x="1351569" y="2694143"/>
                    <a:pt x="1384166" y="2696523"/>
                    <a:pt x="1409626" y="2713496"/>
                  </a:cubicBezTo>
                  <a:cubicBezTo>
                    <a:pt x="1424140" y="2723172"/>
                    <a:pt x="1437136" y="2735652"/>
                    <a:pt x="1453169" y="2742524"/>
                  </a:cubicBezTo>
                  <a:cubicBezTo>
                    <a:pt x="1486039" y="2756611"/>
                    <a:pt x="1523003" y="2753905"/>
                    <a:pt x="1554769" y="2771553"/>
                  </a:cubicBezTo>
                  <a:cubicBezTo>
                    <a:pt x="1585266" y="2788496"/>
                    <a:pt x="1610649" y="2814008"/>
                    <a:pt x="1641854" y="2829610"/>
                  </a:cubicBezTo>
                  <a:cubicBezTo>
                    <a:pt x="1661207" y="2839286"/>
                    <a:pt x="1681564" y="2847172"/>
                    <a:pt x="1699912" y="2858639"/>
                  </a:cubicBezTo>
                  <a:cubicBezTo>
                    <a:pt x="1726203" y="2875070"/>
                    <a:pt x="1770813" y="2915860"/>
                    <a:pt x="1801512" y="2931210"/>
                  </a:cubicBezTo>
                  <a:cubicBezTo>
                    <a:pt x="1815196" y="2938052"/>
                    <a:pt x="1830540" y="2940886"/>
                    <a:pt x="1845054" y="2945724"/>
                  </a:cubicBezTo>
                  <a:cubicBezTo>
                    <a:pt x="1849892" y="2974753"/>
                    <a:pt x="1850263" y="3004891"/>
                    <a:pt x="1859569" y="3032810"/>
                  </a:cubicBezTo>
                  <a:cubicBezTo>
                    <a:pt x="1865085" y="3049359"/>
                    <a:pt x="1885176" y="3059248"/>
                    <a:pt x="1888597" y="3076353"/>
                  </a:cubicBezTo>
                  <a:cubicBezTo>
                    <a:pt x="1906885" y="3167792"/>
                    <a:pt x="1870101" y="3232027"/>
                    <a:pt x="1932140" y="3294067"/>
                  </a:cubicBezTo>
                  <a:cubicBezTo>
                    <a:pt x="1944475" y="3306402"/>
                    <a:pt x="1961169" y="3313420"/>
                    <a:pt x="1975683" y="3323096"/>
                  </a:cubicBezTo>
                  <a:cubicBezTo>
                    <a:pt x="2027238" y="3477764"/>
                    <a:pt x="1935039" y="3193617"/>
                    <a:pt x="2033740" y="3627896"/>
                  </a:cubicBezTo>
                  <a:cubicBezTo>
                    <a:pt x="2038535" y="3648995"/>
                    <a:pt x="2053093" y="3666601"/>
                    <a:pt x="2062769" y="3685953"/>
                  </a:cubicBezTo>
                  <a:cubicBezTo>
                    <a:pt x="2086608" y="3781312"/>
                    <a:pt x="2061763" y="3709591"/>
                    <a:pt x="2106312" y="3787553"/>
                  </a:cubicBezTo>
                  <a:cubicBezTo>
                    <a:pt x="2117047" y="3806339"/>
                    <a:pt x="2120041" y="3830311"/>
                    <a:pt x="2135340" y="3845610"/>
                  </a:cubicBezTo>
                  <a:cubicBezTo>
                    <a:pt x="2146158" y="3856428"/>
                    <a:pt x="2164040" y="3856413"/>
                    <a:pt x="2178883" y="3860124"/>
                  </a:cubicBezTo>
                  <a:cubicBezTo>
                    <a:pt x="2202816" y="3866107"/>
                    <a:pt x="2227521" y="3868656"/>
                    <a:pt x="2251454" y="3874639"/>
                  </a:cubicBezTo>
                  <a:cubicBezTo>
                    <a:pt x="2266297" y="3878350"/>
                    <a:pt x="2280154" y="3885442"/>
                    <a:pt x="2294997" y="3889153"/>
                  </a:cubicBezTo>
                  <a:cubicBezTo>
                    <a:pt x="2377854" y="3909867"/>
                    <a:pt x="2351136" y="3895834"/>
                    <a:pt x="2425626" y="3918181"/>
                  </a:cubicBezTo>
                  <a:cubicBezTo>
                    <a:pt x="2454934" y="3926974"/>
                    <a:pt x="2483683" y="3937534"/>
                    <a:pt x="2512712" y="3947210"/>
                  </a:cubicBezTo>
                  <a:lnTo>
                    <a:pt x="3427112" y="3932696"/>
                  </a:lnTo>
                  <a:cubicBezTo>
                    <a:pt x="3470906" y="3931479"/>
                    <a:pt x="3514780" y="3926773"/>
                    <a:pt x="3557740" y="3918181"/>
                  </a:cubicBezTo>
                  <a:cubicBezTo>
                    <a:pt x="3587745" y="3912180"/>
                    <a:pt x="3615141" y="3896574"/>
                    <a:pt x="3644826" y="3889153"/>
                  </a:cubicBezTo>
                  <a:cubicBezTo>
                    <a:pt x="3692692" y="3877187"/>
                    <a:pt x="3742103" y="3872090"/>
                    <a:pt x="3789969" y="3860124"/>
                  </a:cubicBezTo>
                  <a:cubicBezTo>
                    <a:pt x="3897000" y="3833366"/>
                    <a:pt x="3999127" y="3779159"/>
                    <a:pt x="4109283" y="3773039"/>
                  </a:cubicBezTo>
                  <a:lnTo>
                    <a:pt x="4370540" y="3758524"/>
                  </a:lnTo>
                  <a:cubicBezTo>
                    <a:pt x="4541159" y="3730088"/>
                    <a:pt x="4385792" y="3758361"/>
                    <a:pt x="4515683" y="3729496"/>
                  </a:cubicBezTo>
                  <a:cubicBezTo>
                    <a:pt x="4620767" y="3706143"/>
                    <a:pt x="4553990" y="3726402"/>
                    <a:pt x="4631797" y="3700467"/>
                  </a:cubicBezTo>
                  <a:cubicBezTo>
                    <a:pt x="4641473" y="3487591"/>
                    <a:pt x="4628423" y="3272457"/>
                    <a:pt x="4660826" y="3061839"/>
                  </a:cubicBezTo>
                  <a:cubicBezTo>
                    <a:pt x="4677358" y="2954381"/>
                    <a:pt x="4737692" y="2858430"/>
                    <a:pt x="4776940" y="2757039"/>
                  </a:cubicBezTo>
                  <a:cubicBezTo>
                    <a:pt x="4814286" y="2660561"/>
                    <a:pt x="4899478" y="2444209"/>
                    <a:pt x="4951112" y="2379667"/>
                  </a:cubicBezTo>
                  <a:cubicBezTo>
                    <a:pt x="4982483" y="2340453"/>
                    <a:pt x="5013442" y="2296279"/>
                    <a:pt x="5052712" y="2263553"/>
                  </a:cubicBezTo>
                  <a:cubicBezTo>
                    <a:pt x="5066113" y="2252386"/>
                    <a:pt x="5080221" y="2241395"/>
                    <a:pt x="5096254" y="2234524"/>
                  </a:cubicBezTo>
                  <a:cubicBezTo>
                    <a:pt x="5114589" y="2226666"/>
                    <a:pt x="5134959" y="2224848"/>
                    <a:pt x="5154312" y="2220010"/>
                  </a:cubicBezTo>
                  <a:cubicBezTo>
                    <a:pt x="5149474" y="2176467"/>
                    <a:pt x="5150423" y="2131884"/>
                    <a:pt x="5139797" y="2089381"/>
                  </a:cubicBezTo>
                  <a:cubicBezTo>
                    <a:pt x="5135566" y="2072458"/>
                    <a:pt x="5117640" y="2061872"/>
                    <a:pt x="5110769" y="2045839"/>
                  </a:cubicBezTo>
                  <a:cubicBezTo>
                    <a:pt x="5054534" y="1914625"/>
                    <a:pt x="5140101" y="2053552"/>
                    <a:pt x="5067226" y="1944239"/>
                  </a:cubicBezTo>
                  <a:cubicBezTo>
                    <a:pt x="5030745" y="1834793"/>
                    <a:pt x="5079956" y="1969699"/>
                    <a:pt x="5023683" y="1857153"/>
                  </a:cubicBezTo>
                  <a:cubicBezTo>
                    <a:pt x="5004853" y="1819493"/>
                    <a:pt x="5002086" y="1763682"/>
                    <a:pt x="4994654" y="1726524"/>
                  </a:cubicBezTo>
                  <a:cubicBezTo>
                    <a:pt x="4990742" y="1706963"/>
                    <a:pt x="4984978" y="1687819"/>
                    <a:pt x="4980140" y="1668467"/>
                  </a:cubicBezTo>
                  <a:cubicBezTo>
                    <a:pt x="4975302" y="1479781"/>
                    <a:pt x="4973170" y="1291007"/>
                    <a:pt x="4965626" y="1102410"/>
                  </a:cubicBezTo>
                  <a:cubicBezTo>
                    <a:pt x="4962621" y="1027291"/>
                    <a:pt x="4955248" y="944785"/>
                    <a:pt x="4936597" y="870181"/>
                  </a:cubicBezTo>
                  <a:cubicBezTo>
                    <a:pt x="4932886" y="855339"/>
                    <a:pt x="4931640" y="838586"/>
                    <a:pt x="4922083" y="826639"/>
                  </a:cubicBezTo>
                  <a:cubicBezTo>
                    <a:pt x="4890684" y="787391"/>
                    <a:pt x="4833949" y="790178"/>
                    <a:pt x="4791454" y="783096"/>
                  </a:cubicBezTo>
                  <a:lnTo>
                    <a:pt x="4675340" y="725039"/>
                  </a:lnTo>
                  <a:cubicBezTo>
                    <a:pt x="4655988" y="715363"/>
                    <a:pt x="4638087" y="701954"/>
                    <a:pt x="4617283" y="696010"/>
                  </a:cubicBezTo>
                  <a:lnTo>
                    <a:pt x="4515683" y="666981"/>
                  </a:lnTo>
                  <a:cubicBezTo>
                    <a:pt x="4501029" y="662585"/>
                    <a:pt x="4485824" y="659309"/>
                    <a:pt x="4472140" y="652467"/>
                  </a:cubicBezTo>
                  <a:cubicBezTo>
                    <a:pt x="4370095" y="601445"/>
                    <a:pt x="4503190" y="635872"/>
                    <a:pt x="4341512" y="608924"/>
                  </a:cubicBezTo>
                  <a:cubicBezTo>
                    <a:pt x="4322159" y="599248"/>
                    <a:pt x="4302240" y="590631"/>
                    <a:pt x="4283454" y="579896"/>
                  </a:cubicBezTo>
                  <a:cubicBezTo>
                    <a:pt x="4268308" y="571241"/>
                    <a:pt x="4255945" y="557738"/>
                    <a:pt x="4239912" y="550867"/>
                  </a:cubicBezTo>
                  <a:cubicBezTo>
                    <a:pt x="4221577" y="543009"/>
                    <a:pt x="4200961" y="542085"/>
                    <a:pt x="4181854" y="536353"/>
                  </a:cubicBezTo>
                  <a:cubicBezTo>
                    <a:pt x="4152546" y="527561"/>
                    <a:pt x="4123179" y="518688"/>
                    <a:pt x="4094769" y="507324"/>
                  </a:cubicBezTo>
                  <a:cubicBezTo>
                    <a:pt x="4070578" y="497648"/>
                    <a:pt x="4047333" y="485151"/>
                    <a:pt x="4022197" y="478296"/>
                  </a:cubicBezTo>
                  <a:cubicBezTo>
                    <a:pt x="3993805" y="470553"/>
                    <a:pt x="3964261" y="467830"/>
                    <a:pt x="3935112" y="463781"/>
                  </a:cubicBezTo>
                  <a:lnTo>
                    <a:pt x="3499683" y="405724"/>
                  </a:lnTo>
                  <a:cubicBezTo>
                    <a:pt x="3396268" y="376177"/>
                    <a:pt x="3248736" y="336971"/>
                    <a:pt x="3165854" y="289610"/>
                  </a:cubicBezTo>
                  <a:cubicBezTo>
                    <a:pt x="3131987" y="270258"/>
                    <a:pt x="3099142" y="248997"/>
                    <a:pt x="3064254" y="231553"/>
                  </a:cubicBezTo>
                  <a:cubicBezTo>
                    <a:pt x="3050570" y="224711"/>
                    <a:pt x="3035037" y="222411"/>
                    <a:pt x="3020712" y="217039"/>
                  </a:cubicBezTo>
                  <a:cubicBezTo>
                    <a:pt x="2996317" y="207891"/>
                    <a:pt x="2972331" y="197686"/>
                    <a:pt x="2948140" y="188010"/>
                  </a:cubicBezTo>
                  <a:cubicBezTo>
                    <a:pt x="2933626" y="173496"/>
                    <a:pt x="2921300" y="156398"/>
                    <a:pt x="2904597" y="144467"/>
                  </a:cubicBezTo>
                  <a:cubicBezTo>
                    <a:pt x="2886991" y="131891"/>
                    <a:pt x="2866799" y="123036"/>
                    <a:pt x="2846540" y="115439"/>
                  </a:cubicBezTo>
                  <a:cubicBezTo>
                    <a:pt x="2775952" y="88968"/>
                    <a:pt x="2654475" y="91878"/>
                    <a:pt x="2599797" y="86410"/>
                  </a:cubicBezTo>
                  <a:cubicBezTo>
                    <a:pt x="2565756" y="83006"/>
                    <a:pt x="2532064" y="76734"/>
                    <a:pt x="2498197" y="71896"/>
                  </a:cubicBezTo>
                  <a:cubicBezTo>
                    <a:pt x="2282515" y="0"/>
                    <a:pt x="2441691" y="41775"/>
                    <a:pt x="2004712" y="57381"/>
                  </a:cubicBezTo>
                  <a:cubicBezTo>
                    <a:pt x="1985359" y="62219"/>
                    <a:pt x="1965761" y="66164"/>
                    <a:pt x="1946654" y="71896"/>
                  </a:cubicBezTo>
                  <a:cubicBezTo>
                    <a:pt x="1917346" y="80688"/>
                    <a:pt x="1889089" y="92873"/>
                    <a:pt x="1859569" y="100924"/>
                  </a:cubicBezTo>
                  <a:cubicBezTo>
                    <a:pt x="1835768" y="107415"/>
                    <a:pt x="1811188" y="110601"/>
                    <a:pt x="1786997" y="115439"/>
                  </a:cubicBezTo>
                  <a:cubicBezTo>
                    <a:pt x="1767645" y="125115"/>
                    <a:pt x="1749466" y="137625"/>
                    <a:pt x="1728940" y="144467"/>
                  </a:cubicBezTo>
                  <a:cubicBezTo>
                    <a:pt x="1626697" y="178547"/>
                    <a:pt x="1688870" y="140906"/>
                    <a:pt x="1612826" y="173496"/>
                  </a:cubicBezTo>
                  <a:cubicBezTo>
                    <a:pt x="1592939" y="182019"/>
                    <a:pt x="1574541" y="193737"/>
                    <a:pt x="1554769" y="202524"/>
                  </a:cubicBezTo>
                  <a:cubicBezTo>
                    <a:pt x="1530960" y="213106"/>
                    <a:pt x="1504538" y="218148"/>
                    <a:pt x="1482197" y="231553"/>
                  </a:cubicBezTo>
                  <a:cubicBezTo>
                    <a:pt x="1455633" y="247491"/>
                    <a:pt x="1436706" y="274565"/>
                    <a:pt x="1409626" y="289610"/>
                  </a:cubicBezTo>
                  <a:cubicBezTo>
                    <a:pt x="1392188" y="299298"/>
                    <a:pt x="1370749" y="298644"/>
                    <a:pt x="1351569" y="304124"/>
                  </a:cubicBezTo>
                  <a:cubicBezTo>
                    <a:pt x="1301742" y="318361"/>
                    <a:pt x="1301570" y="321867"/>
                    <a:pt x="1249969" y="347667"/>
                  </a:cubicBezTo>
                  <a:cubicBezTo>
                    <a:pt x="1235455" y="362181"/>
                    <a:pt x="1224248" y="381026"/>
                    <a:pt x="1206426" y="391210"/>
                  </a:cubicBezTo>
                  <a:cubicBezTo>
                    <a:pt x="1188597" y="401398"/>
                    <a:pt x="1066576" y="419357"/>
                    <a:pt x="1061283" y="420239"/>
                  </a:cubicBezTo>
                  <a:cubicBezTo>
                    <a:pt x="961467" y="486783"/>
                    <a:pt x="1007295" y="467264"/>
                    <a:pt x="930654" y="492810"/>
                  </a:cubicBezTo>
                  <a:cubicBezTo>
                    <a:pt x="780058" y="593211"/>
                    <a:pt x="1013171" y="440398"/>
                    <a:pt x="829054" y="550867"/>
                  </a:cubicBezTo>
                  <a:cubicBezTo>
                    <a:pt x="799138" y="568816"/>
                    <a:pt x="769879" y="587991"/>
                    <a:pt x="741969" y="608924"/>
                  </a:cubicBezTo>
                  <a:cubicBezTo>
                    <a:pt x="722617" y="623438"/>
                    <a:pt x="705549" y="641649"/>
                    <a:pt x="683912" y="652467"/>
                  </a:cubicBezTo>
                  <a:cubicBezTo>
                    <a:pt x="666070" y="661388"/>
                    <a:pt x="645035" y="661501"/>
                    <a:pt x="625854" y="666981"/>
                  </a:cubicBezTo>
                  <a:cubicBezTo>
                    <a:pt x="611143" y="671184"/>
                    <a:pt x="597247" y="678177"/>
                    <a:pt x="582312" y="681496"/>
                  </a:cubicBezTo>
                  <a:cubicBezTo>
                    <a:pt x="553584" y="687880"/>
                    <a:pt x="523776" y="688872"/>
                    <a:pt x="495226" y="696010"/>
                  </a:cubicBezTo>
                  <a:cubicBezTo>
                    <a:pt x="465541" y="703431"/>
                    <a:pt x="437169" y="715363"/>
                    <a:pt x="408140" y="725039"/>
                  </a:cubicBezTo>
                  <a:cubicBezTo>
                    <a:pt x="393626" y="729877"/>
                    <a:pt x="379778" y="737655"/>
                    <a:pt x="364597" y="739553"/>
                  </a:cubicBezTo>
                  <a:lnTo>
                    <a:pt x="248483" y="754067"/>
                  </a:lnTo>
                  <a:cubicBezTo>
                    <a:pt x="225064" y="761873"/>
                    <a:pt x="142784" y="788352"/>
                    <a:pt x="132369" y="797610"/>
                  </a:cubicBezTo>
                  <a:cubicBezTo>
                    <a:pt x="85089" y="839637"/>
                    <a:pt x="76897" y="876941"/>
                    <a:pt x="59797" y="928239"/>
                  </a:cubicBezTo>
                  <a:cubicBezTo>
                    <a:pt x="93153" y="1028306"/>
                    <a:pt x="110462" y="993688"/>
                    <a:pt x="59797" y="1044353"/>
                  </a:cubicBezTo>
                </a:path>
              </a:pathLst>
            </a:custGeom>
            <a:noFill/>
            <a:ln w="38100" cap="flat" cmpd="sng" algn="ctr">
              <a:solidFill>
                <a:srgbClr val="FF0000">
                  <a:alpha val="69000"/>
                </a:srgb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524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4208" y="4077072"/>
            <a:ext cx="124222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4077072"/>
            <a:ext cx="1729890" cy="122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a 35"/>
          <p:cNvGrpSpPr/>
          <p:nvPr/>
        </p:nvGrpSpPr>
        <p:grpSpPr>
          <a:xfrm>
            <a:off x="4932040" y="2996952"/>
            <a:ext cx="1872208" cy="523546"/>
            <a:chOff x="4224279" y="1951348"/>
            <a:chExt cx="2725821" cy="739570"/>
          </a:xfrm>
        </p:grpSpPr>
        <p:sp>
          <p:nvSpPr>
            <p:cNvPr id="67" name="Elipsa 66"/>
            <p:cNvSpPr/>
            <p:nvPr/>
          </p:nvSpPr>
          <p:spPr bwMode="auto">
            <a:xfrm rot="19321436">
              <a:off x="4224279" y="1951348"/>
              <a:ext cx="1296144" cy="720080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8" name="Elipsa 67"/>
            <p:cNvSpPr/>
            <p:nvPr/>
          </p:nvSpPr>
          <p:spPr bwMode="auto">
            <a:xfrm rot="13332511">
              <a:off x="5653956" y="1970838"/>
              <a:ext cx="1296144" cy="7200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cxnSp>
          <p:nvCxnSpPr>
            <p:cNvPr id="69" name="Łącznik prosty 68"/>
            <p:cNvCxnSpPr/>
            <p:nvPr/>
          </p:nvCxnSpPr>
          <p:spPr bwMode="auto">
            <a:xfrm>
              <a:off x="4860032" y="2276872"/>
              <a:ext cx="1512168" cy="7200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upa 44"/>
          <p:cNvGrpSpPr/>
          <p:nvPr/>
        </p:nvGrpSpPr>
        <p:grpSpPr>
          <a:xfrm>
            <a:off x="6948264" y="2780928"/>
            <a:ext cx="2016224" cy="864096"/>
            <a:chOff x="251240" y="5827040"/>
            <a:chExt cx="3283282" cy="914328"/>
          </a:xfrm>
        </p:grpSpPr>
        <p:sp>
          <p:nvSpPr>
            <p:cNvPr id="71" name="Elipsa 70"/>
            <p:cNvSpPr/>
            <p:nvPr/>
          </p:nvSpPr>
          <p:spPr bwMode="auto">
            <a:xfrm rot="375626">
              <a:off x="1284085" y="5836396"/>
              <a:ext cx="1296144" cy="519351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cxnSp>
          <p:nvCxnSpPr>
            <p:cNvPr id="72" name="Łącznik prosty 71"/>
            <p:cNvCxnSpPr/>
            <p:nvPr/>
          </p:nvCxnSpPr>
          <p:spPr bwMode="auto">
            <a:xfrm>
              <a:off x="1335575" y="6025401"/>
              <a:ext cx="1118897" cy="120962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" name="Grupa 42"/>
            <p:cNvGrpSpPr/>
            <p:nvPr/>
          </p:nvGrpSpPr>
          <p:grpSpPr>
            <a:xfrm>
              <a:off x="251240" y="5827040"/>
              <a:ext cx="3283282" cy="914328"/>
              <a:chOff x="251240" y="5212925"/>
              <a:chExt cx="3283282" cy="914328"/>
            </a:xfrm>
          </p:grpSpPr>
          <p:sp>
            <p:nvSpPr>
              <p:cNvPr id="74" name="Elipsa 73"/>
              <p:cNvSpPr/>
              <p:nvPr/>
            </p:nvSpPr>
            <p:spPr bwMode="auto">
              <a:xfrm rot="19321436">
                <a:off x="251240" y="5461468"/>
                <a:ext cx="1296144" cy="519351"/>
              </a:xfrm>
              <a:prstGeom prst="ellipse">
                <a:avLst/>
              </a:prstGeom>
              <a:solidFill>
                <a:srgbClr val="FF0000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75" name="Elipsa 74"/>
              <p:cNvSpPr/>
              <p:nvPr/>
            </p:nvSpPr>
            <p:spPr bwMode="auto">
              <a:xfrm rot="2149816">
                <a:off x="2238378" y="5531747"/>
                <a:ext cx="1296144" cy="519351"/>
              </a:xfrm>
              <a:prstGeom prst="ellipse">
                <a:avLst/>
              </a:prstGeom>
              <a:solidFill>
                <a:srgbClr val="086CF2">
                  <a:alpha val="46000"/>
                </a:srgb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76" name="Łącznik prosty 75"/>
              <p:cNvCxnSpPr>
                <a:stCxn id="74" idx="2"/>
              </p:cNvCxnSpPr>
              <p:nvPr/>
            </p:nvCxnSpPr>
            <p:spPr bwMode="auto">
              <a:xfrm flipV="1">
                <a:off x="388458" y="5388513"/>
                <a:ext cx="1028466" cy="73141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Łącznik prosty 76"/>
              <p:cNvCxnSpPr/>
              <p:nvPr/>
            </p:nvCxnSpPr>
            <p:spPr bwMode="auto">
              <a:xfrm>
                <a:off x="2425036" y="5518015"/>
                <a:ext cx="986841" cy="609238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8" name="Elipsa 77"/>
              <p:cNvSpPr/>
              <p:nvPr/>
            </p:nvSpPr>
            <p:spPr bwMode="auto">
              <a:xfrm rot="375626">
                <a:off x="1284085" y="5212925"/>
                <a:ext cx="1296144" cy="519351"/>
              </a:xfrm>
              <a:prstGeom prst="ellipse">
                <a:avLst/>
              </a:prstGeom>
              <a:solidFill>
                <a:srgbClr val="086CF2">
                  <a:alpha val="46000"/>
                </a:srgb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79" name="Łącznik prosty 78"/>
              <p:cNvCxnSpPr/>
              <p:nvPr/>
            </p:nvCxnSpPr>
            <p:spPr bwMode="auto">
              <a:xfrm flipV="1">
                <a:off x="899592" y="5488204"/>
                <a:ext cx="1008112" cy="288032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Łącznik prosty 79"/>
              <p:cNvCxnSpPr/>
              <p:nvPr/>
            </p:nvCxnSpPr>
            <p:spPr bwMode="auto">
              <a:xfrm>
                <a:off x="1907704" y="5488204"/>
                <a:ext cx="936104" cy="36004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81" name="Obraz 80" descr="rmsd-singleref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6256" y="5549930"/>
            <a:ext cx="1414358" cy="1263446"/>
          </a:xfrm>
          <a:prstGeom prst="rect">
            <a:avLst/>
          </a:prstGeom>
        </p:spPr>
      </p:pic>
      <p:pic>
        <p:nvPicPr>
          <p:cNvPr id="82" name="Obraz 81" descr="FSD-3PROT-supna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20072" y="5589240"/>
            <a:ext cx="1511491" cy="1133618"/>
          </a:xfrm>
          <a:prstGeom prst="rect">
            <a:avLst/>
          </a:prstGeom>
        </p:spPr>
      </p:pic>
      <p:sp>
        <p:nvSpPr>
          <p:cNvPr id="85" name="Schemat blokowy: proces alternatywny 84"/>
          <p:cNvSpPr/>
          <p:nvPr/>
        </p:nvSpPr>
        <p:spPr bwMode="auto">
          <a:xfrm>
            <a:off x="4860032" y="635202"/>
            <a:ext cx="1944216" cy="172819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27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6" name="Schemat blokowy: proces alternatywny 85"/>
          <p:cNvSpPr/>
          <p:nvPr/>
        </p:nvSpPr>
        <p:spPr bwMode="auto">
          <a:xfrm>
            <a:off x="6962778" y="620688"/>
            <a:ext cx="1944216" cy="172819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27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88" name="Łącznik łamany 87"/>
          <p:cNvCxnSpPr>
            <a:stCxn id="5" idx="0"/>
            <a:endCxn id="85" idx="0"/>
          </p:cNvCxnSpPr>
          <p:nvPr/>
        </p:nvCxnSpPr>
        <p:spPr bwMode="auto">
          <a:xfrm rot="5400000" flipH="1" flipV="1">
            <a:off x="4048848" y="-1001885"/>
            <a:ext cx="146205" cy="3420380"/>
          </a:xfrm>
          <a:prstGeom prst="bentConnector3">
            <a:avLst>
              <a:gd name="adj1" fmla="val 137226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93" name="Kształt 92"/>
          <p:cNvCxnSpPr>
            <a:stCxn id="24" idx="3"/>
            <a:endCxn id="86" idx="2"/>
          </p:cNvCxnSpPr>
          <p:nvPr/>
        </p:nvCxnSpPr>
        <p:spPr bwMode="auto">
          <a:xfrm>
            <a:off x="4572000" y="2237507"/>
            <a:ext cx="3362886" cy="111373"/>
          </a:xfrm>
          <a:prstGeom prst="bentConnector4">
            <a:avLst>
              <a:gd name="adj1" fmla="val 5766"/>
              <a:gd name="adj2" fmla="val 305256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Schemat blokowy: proces alternatywny 93"/>
          <p:cNvSpPr/>
          <p:nvPr/>
        </p:nvSpPr>
        <p:spPr bwMode="auto">
          <a:xfrm>
            <a:off x="4859470" y="2765852"/>
            <a:ext cx="4211960" cy="93610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00" name="Łącznik prosty ze strzałką 99"/>
          <p:cNvCxnSpPr>
            <a:stCxn id="6" idx="3"/>
            <a:endCxn id="94" idx="1"/>
          </p:cNvCxnSpPr>
          <p:nvPr/>
        </p:nvCxnSpPr>
        <p:spPr bwMode="auto">
          <a:xfrm>
            <a:off x="4427984" y="3226677"/>
            <a:ext cx="431486" cy="7227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101" name="Schemat blokowy: proces alternatywny 100"/>
          <p:cNvSpPr/>
          <p:nvPr/>
        </p:nvSpPr>
        <p:spPr bwMode="auto">
          <a:xfrm>
            <a:off x="4860032" y="4062558"/>
            <a:ext cx="3960440" cy="122413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03" name="Łącznik łamany 102"/>
          <p:cNvCxnSpPr>
            <a:stCxn id="16" idx="3"/>
            <a:endCxn id="101" idx="1"/>
          </p:cNvCxnSpPr>
          <p:nvPr/>
        </p:nvCxnSpPr>
        <p:spPr bwMode="auto">
          <a:xfrm flipV="1">
            <a:off x="4427984" y="4674626"/>
            <a:ext cx="432048" cy="968493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Schemat blokowy: proces alternatywny 104"/>
          <p:cNvSpPr/>
          <p:nvPr/>
        </p:nvSpPr>
        <p:spPr bwMode="auto">
          <a:xfrm>
            <a:off x="5076056" y="5473690"/>
            <a:ext cx="3312368" cy="134076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28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07" name="Łącznik łamany 106"/>
          <p:cNvCxnSpPr>
            <a:stCxn id="17" idx="3"/>
            <a:endCxn id="105" idx="1"/>
          </p:cNvCxnSpPr>
          <p:nvPr/>
        </p:nvCxnSpPr>
        <p:spPr bwMode="auto">
          <a:xfrm flipV="1">
            <a:off x="4428546" y="6144074"/>
            <a:ext cx="647510" cy="26989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17536" y="684758"/>
          <a:ext cx="8990968" cy="2672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3848040" imgH="1143000" progId="">
                  <p:embed/>
                </p:oleObj>
              </mc:Choice>
              <mc:Fallback>
                <p:oleObj name="Równanie" r:id="rId2" imgW="3848040" imgH="1143000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536" y="684758"/>
                        <a:ext cx="8990968" cy="2672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259234" y="3284984"/>
          <a:ext cx="6679374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2412720" imgH="545760" progId="">
                  <p:embed/>
                </p:oleObj>
              </mc:Choice>
              <mc:Fallback>
                <p:oleObj name="Równanie" r:id="rId4" imgW="2412720" imgH="545760" progId="">
                  <p:embed/>
                  <p:pic>
                    <p:nvPicPr>
                      <p:cNvPr id="12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4" y="3284984"/>
                        <a:ext cx="6679374" cy="1512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>
                <a:latin typeface="Arial" pitchFamily="34" charset="0"/>
                <a:cs typeface="Arial" pitchFamily="34" charset="0"/>
              </a:rPr>
              <a:t>Factorization of the 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PMF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in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to Kubo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cluster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cumulant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functions</a:t>
            </a:r>
            <a:endParaRPr lang="en-US" sz="24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108444" y="4743810"/>
          <a:ext cx="8712028" cy="1421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6" imgW="4203360" imgH="685800" progId="">
                  <p:embed/>
                </p:oleObj>
              </mc:Choice>
              <mc:Fallback>
                <p:oleObj name="Równanie" r:id="rId6" imgW="4203360" imgH="685800" progId="">
                  <p:embed/>
                  <p:pic>
                    <p:nvPicPr>
                      <p:cNvPr id="122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44" y="4743810"/>
                        <a:ext cx="8712028" cy="14214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9958" name="Text Box 6"/>
          <p:cNvSpPr txBox="1">
            <a:spLocks noChangeArrowheads="1"/>
          </p:cNvSpPr>
          <p:nvPr/>
        </p:nvSpPr>
        <p:spPr bwMode="auto">
          <a:xfrm>
            <a:off x="179388" y="6308725"/>
            <a:ext cx="8640762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/>
              <a:t>A. </a:t>
            </a:r>
            <a:r>
              <a:rPr lang="en-US" sz="2000" b="0" dirty="0" err="1"/>
              <a:t>Liwo</a:t>
            </a:r>
            <a:r>
              <a:rPr lang="en-US" sz="2000" b="0" dirty="0"/>
              <a:t>, C. </a:t>
            </a:r>
            <a:r>
              <a:rPr lang="en-US" sz="2000" b="0" dirty="0" err="1"/>
              <a:t>Czaplewski</a:t>
            </a:r>
            <a:r>
              <a:rPr lang="en-US" sz="2000" b="0" dirty="0"/>
              <a:t>, H.A. </a:t>
            </a:r>
            <a:r>
              <a:rPr lang="en-US" sz="2000" b="0" dirty="0" err="1"/>
              <a:t>Scheraga</a:t>
            </a:r>
            <a:r>
              <a:rPr lang="en-US" sz="2000" b="0" dirty="0"/>
              <a:t>, </a:t>
            </a:r>
            <a:r>
              <a:rPr lang="en-US" sz="2000" b="0" i="1" dirty="0"/>
              <a:t>J. Chem. Phys.</a:t>
            </a:r>
            <a:r>
              <a:rPr lang="en-US" sz="2000" b="0" dirty="0"/>
              <a:t>, </a:t>
            </a:r>
            <a:r>
              <a:rPr lang="en-US" sz="2000" dirty="0"/>
              <a:t>115</a:t>
            </a:r>
            <a:r>
              <a:rPr lang="en-US" sz="2000" b="0" dirty="0"/>
              <a:t>, 2323-2347 (2001).</a:t>
            </a:r>
          </a:p>
        </p:txBody>
      </p:sp>
      <p:cxnSp>
        <p:nvCxnSpPr>
          <p:cNvPr id="8" name="Łącznik prosty 7"/>
          <p:cNvCxnSpPr/>
          <p:nvPr/>
        </p:nvCxnSpPr>
        <p:spPr bwMode="auto">
          <a:xfrm>
            <a:off x="4067944" y="1916832"/>
            <a:ext cx="0" cy="1728192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9" name="pole tekstowe 8"/>
          <p:cNvSpPr txBox="1"/>
          <p:nvPr/>
        </p:nvSpPr>
        <p:spPr>
          <a:xfrm>
            <a:off x="900154" y="779218"/>
            <a:ext cx="45365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/>
              <a:t>‘</a:t>
            </a:r>
            <a:r>
              <a:rPr lang="pl-PL" sz="2400" b="0" dirty="0" err="1"/>
              <a:t>classical</a:t>
            </a:r>
            <a:r>
              <a:rPr lang="pl-PL" sz="2400" b="0" dirty="0"/>
              <a:t>’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5781060" y="779218"/>
            <a:ext cx="327585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 err="1"/>
              <a:t>correlation</a:t>
            </a:r>
            <a:r>
              <a:rPr lang="pl-PL" sz="2400" b="0" dirty="0"/>
              <a:t>, order 2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70090" y="2132856"/>
            <a:ext cx="327585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 err="1"/>
              <a:t>correlation</a:t>
            </a:r>
            <a:r>
              <a:rPr lang="pl-PL" sz="2400" b="0" dirty="0"/>
              <a:t>, order 3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788024" y="2132856"/>
            <a:ext cx="327585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 err="1"/>
              <a:t>correlation</a:t>
            </a:r>
            <a:r>
              <a:rPr lang="pl-PL" sz="2400" b="0" dirty="0"/>
              <a:t>, order N-1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962778" y="2680454"/>
            <a:ext cx="288032" cy="369332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lIns="0" rIns="0" rtlCol="0">
            <a:spAutoFit/>
          </a:bodyPr>
          <a:lstStyle/>
          <a:p>
            <a:r>
              <a:rPr lang="pl-PL" dirty="0"/>
              <a:t>…</a:t>
            </a:r>
          </a:p>
        </p:txBody>
      </p:sp>
      <p:sp>
        <p:nvSpPr>
          <p:cNvPr id="14" name="Prostokąt 13"/>
          <p:cNvSpPr/>
          <p:nvPr/>
        </p:nvSpPr>
        <p:spPr bwMode="auto">
          <a:xfrm>
            <a:off x="4355976" y="2564904"/>
            <a:ext cx="3888432" cy="648072"/>
          </a:xfrm>
          <a:prstGeom prst="rect">
            <a:avLst/>
          </a:prstGeom>
          <a:solidFill>
            <a:srgbClr val="FF0000">
              <a:alpha val="5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6" name="Łącznik prosty 15"/>
          <p:cNvCxnSpPr/>
          <p:nvPr/>
        </p:nvCxnSpPr>
        <p:spPr bwMode="auto">
          <a:xfrm>
            <a:off x="4355976" y="2564904"/>
            <a:ext cx="3888432" cy="64807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Łącznik prosty 16"/>
          <p:cNvCxnSpPr/>
          <p:nvPr/>
        </p:nvCxnSpPr>
        <p:spPr bwMode="auto">
          <a:xfrm flipV="1">
            <a:off x="4357708" y="2579652"/>
            <a:ext cx="3888432" cy="64807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51890" y="44624"/>
            <a:ext cx="77925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pitchFamily="34" charset="0"/>
                <a:cs typeface="Arial" pitchFamily="34" charset="0"/>
              </a:rPr>
              <a:t>Example: factor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of order 1 (</a:t>
            </a:r>
            <a:r>
              <a:rPr lang="pl-PL" sz="3200" b="0" i="1" dirty="0">
                <a:latin typeface="+mj-lt"/>
                <a:cs typeface="Arial" pitchFamily="34" charset="0"/>
              </a:rPr>
              <a:t>f </a:t>
            </a:r>
            <a:r>
              <a:rPr lang="pl-PL" sz="3200" b="0" baseline="30000" dirty="0">
                <a:latin typeface="+mj-lt"/>
                <a:cs typeface="Arial" pitchFamily="34" charset="0"/>
              </a:rPr>
              <a:t>(</a:t>
            </a:r>
            <a:r>
              <a:rPr lang="pl-PL" sz="3200" b="0" i="1" baseline="30000" dirty="0">
                <a:latin typeface="+mj-lt"/>
                <a:cs typeface="Arial" pitchFamily="34" charset="0"/>
              </a:rPr>
              <a:t>1</a:t>
            </a:r>
            <a:r>
              <a:rPr lang="pl-PL" sz="3200" b="0" baseline="30000" dirty="0">
                <a:latin typeface="+mj-lt"/>
                <a:cs typeface="Arial" pitchFamily="34" charset="0"/>
              </a:rPr>
              <a:t>) </a:t>
            </a:r>
            <a:r>
              <a:rPr lang="pl-PL" sz="3200" b="0" dirty="0">
                <a:latin typeface="+mj-lt"/>
                <a:cs typeface="Arial" pitchFamily="34" charset="0"/>
              </a:rPr>
              <a:t>= </a:t>
            </a:r>
            <a:r>
              <a:rPr lang="pl-PL" sz="3200" b="0" i="1" dirty="0">
                <a:latin typeface="+mj-lt"/>
                <a:cs typeface="Arial" pitchFamily="34" charset="0"/>
              </a:rPr>
              <a:t>F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); in-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site</a:t>
            </a:r>
            <a:endParaRPr lang="en-US" sz="32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 bwMode="auto">
          <a:xfrm>
            <a:off x="4860032" y="2348880"/>
            <a:ext cx="1512168" cy="0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8997" name="Rectangle 5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0" name="Rectangle 8"/>
          <p:cNvSpPr>
            <a:spLocks noChangeArrowheads="1"/>
          </p:cNvSpPr>
          <p:nvPr/>
        </p:nvSpPr>
        <p:spPr bwMode="auto">
          <a:xfrm>
            <a:off x="0" y="136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0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3" name="Rectangle 11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993541"/>
            <a:ext cx="4673061" cy="373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900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6" name="Rectangle 14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0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9" name="Rectangle 17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11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2" name="Rectangle 20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6" name="Obiekt 15">
            <a:extLst>
              <a:ext uri="{FF2B5EF4-FFF2-40B4-BE49-F238E27FC236}">
                <a16:creationId xmlns:a16="http://schemas.microsoft.com/office/drawing/2014/main" id="{306B3519-DED9-49FB-B48D-413361F4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512" y="867660"/>
          <a:ext cx="3096344" cy="320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60215" imgH="2342754" progId="CorelDraw.Graphic.18">
                  <p:embed/>
                </p:oleObj>
              </mc:Choice>
              <mc:Fallback>
                <p:oleObj name="CorelDRAW" r:id="rId3" imgW="2260215" imgH="2342754" progId="CorelDraw.Graphic.18">
                  <p:embed/>
                  <p:pic>
                    <p:nvPicPr>
                      <p:cNvPr id="16" name="Obiekt 15">
                        <a:extLst>
                          <a:ext uri="{FF2B5EF4-FFF2-40B4-BE49-F238E27FC236}">
                            <a16:creationId xmlns:a16="http://schemas.microsoft.com/office/drawing/2014/main" id="{306B3519-DED9-49FB-B48D-413361F454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867660"/>
                        <a:ext cx="3096344" cy="320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rostokąt 17">
                <a:extLst>
                  <a:ext uri="{FF2B5EF4-FFF2-40B4-BE49-F238E27FC236}">
                    <a16:creationId xmlns:a16="http://schemas.microsoft.com/office/drawing/2014/main" id="{F8174E4A-1CD9-4E62-A6CD-5B72E22B6DF7}"/>
                  </a:ext>
                </a:extLst>
              </p:cNvPr>
              <p:cNvSpPr/>
              <p:nvPr/>
            </p:nvSpPr>
            <p:spPr>
              <a:xfrm>
                <a:off x="683568" y="4164070"/>
                <a:ext cx="1915985" cy="103034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sz="24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sz="2400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𝐼𝑖</m:t>
                              </m:r>
                              <m:r>
                                <a:rPr lang="pl-PL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𝐼𝑗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8" name="Prostokąt 17">
                <a:extLst>
                  <a:ext uri="{FF2B5EF4-FFF2-40B4-BE49-F238E27FC236}">
                    <a16:creationId xmlns:a16="http://schemas.microsoft.com/office/drawing/2014/main" id="{F8174E4A-1CD9-4E62-A6CD-5B72E22B6D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164070"/>
                <a:ext cx="1915985" cy="10303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B4175242-F34E-4E99-A6B2-380FBD5ED7EB}"/>
                  </a:ext>
                </a:extLst>
              </p:cNvPr>
              <p:cNvSpPr/>
              <p:nvPr/>
            </p:nvSpPr>
            <p:spPr>
              <a:xfrm>
                <a:off x="647472" y="5331188"/>
                <a:ext cx="7308904" cy="145296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d>
                            <m:d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pl-PL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4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r>
                        <a:rPr lang="pl-PL" sz="2400" b="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l-PL" sz="2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4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sz="24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func>
                        <m:funcPr>
                          <m:ctrlPr>
                            <a:rPr lang="pl-PL" sz="24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l-PL" sz="2400" b="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l-PL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sz="2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4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400" b="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</m:den>
                              </m:f>
                              <m:nary>
                                <m:naryPr>
                                  <m:limLoc m:val="undOvr"/>
                                  <m:ctrlPr>
                                    <a:rPr lang="pl-PL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4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2400" b="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sz="2400" b="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b>
                                        <m:sSub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l-PL" sz="24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400">
                                                  <a:latin typeface="Cambria Math" panose="02040503050406030204" pitchFamily="18" charset="0"/>
                                                </a:rPr>
                                                <m:t>𝐗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4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sub>
                                          </m:sSub>
                                          <m:r>
                                            <a:rPr lang="pl-PL" sz="2400" b="0" i="0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l-PL" sz="24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400">
                                                  <a:latin typeface="Cambria Math" panose="02040503050406030204" pitchFamily="18" charset="0"/>
                                                </a:rPr>
                                                <m:t>𝐲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4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pl-PL" sz="24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4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4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B4175242-F34E-4E99-A6B2-380FBD5ED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72" y="5331188"/>
                <a:ext cx="7308904" cy="14529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-36511" y="44624"/>
            <a:ext cx="9180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0" dirty="0">
                <a:latin typeface="Arial" pitchFamily="34" charset="0"/>
                <a:cs typeface="Arial" pitchFamily="34" charset="0"/>
              </a:rPr>
              <a:t>Example: factor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of order 1 (</a:t>
            </a:r>
            <a:r>
              <a:rPr lang="pl-PL" sz="3200" b="0" i="1" dirty="0">
                <a:latin typeface="+mj-lt"/>
                <a:cs typeface="Arial" pitchFamily="34" charset="0"/>
              </a:rPr>
              <a:t>f </a:t>
            </a:r>
            <a:r>
              <a:rPr lang="pl-PL" sz="3200" b="0" baseline="30000" dirty="0">
                <a:latin typeface="+mj-lt"/>
                <a:cs typeface="Arial" pitchFamily="34" charset="0"/>
              </a:rPr>
              <a:t>(</a:t>
            </a:r>
            <a:r>
              <a:rPr lang="pl-PL" sz="3200" b="0" i="1" baseline="30000" dirty="0">
                <a:latin typeface="+mj-lt"/>
                <a:cs typeface="Arial" pitchFamily="34" charset="0"/>
              </a:rPr>
              <a:t>1</a:t>
            </a:r>
            <a:r>
              <a:rPr lang="pl-PL" sz="3200" b="0" baseline="30000" dirty="0">
                <a:latin typeface="+mj-lt"/>
                <a:cs typeface="Arial" pitchFamily="34" charset="0"/>
              </a:rPr>
              <a:t>) </a:t>
            </a:r>
            <a:r>
              <a:rPr lang="pl-PL" sz="3200" b="0" dirty="0">
                <a:latin typeface="+mj-lt"/>
                <a:cs typeface="Arial" pitchFamily="34" charset="0"/>
              </a:rPr>
              <a:t>= </a:t>
            </a:r>
            <a:r>
              <a:rPr lang="pl-PL" sz="3200" b="0" i="1" dirty="0">
                <a:latin typeface="+mj-lt"/>
                <a:cs typeface="Arial" pitchFamily="34" charset="0"/>
              </a:rPr>
              <a:t>F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);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between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sites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endParaRPr lang="en-US" sz="32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 bwMode="auto">
          <a:xfrm>
            <a:off x="4860032" y="2348880"/>
            <a:ext cx="1512168" cy="0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8997" name="Rectangle 5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0" name="Rectangle 8"/>
          <p:cNvSpPr>
            <a:spLocks noChangeArrowheads="1"/>
          </p:cNvSpPr>
          <p:nvPr/>
        </p:nvSpPr>
        <p:spPr bwMode="auto">
          <a:xfrm>
            <a:off x="0" y="136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0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3" name="Rectangle 11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0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6" name="Rectangle 14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3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1378" y="980728"/>
            <a:ext cx="3843070" cy="378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900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9" name="Rectangle 17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9011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2" name="Rectangle 20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0D23725-3F11-4A70-B57E-B02EA24F7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4210332" cy="2678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61DAA769-7083-4233-96B3-323C04EF20C0}"/>
                  </a:ext>
                </a:extLst>
              </p:cNvPr>
              <p:cNvSpPr/>
              <p:nvPr/>
            </p:nvSpPr>
            <p:spPr>
              <a:xfrm>
                <a:off x="1043608" y="3861048"/>
                <a:ext cx="2307674" cy="103034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sz="24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𝐼𝑖</m:t>
                              </m:r>
                              <m:r>
                                <a:rPr lang="pl-PL" sz="2400" i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𝐽𝑗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61DAA769-7083-4233-96B3-323C04EF2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861048"/>
                <a:ext cx="2307674" cy="10303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98814199-2F7B-4023-BC44-D88709DEE014}"/>
                  </a:ext>
                </a:extLst>
              </p:cNvPr>
              <p:cNvSpPr/>
              <p:nvPr/>
            </p:nvSpPr>
            <p:spPr>
              <a:xfrm>
                <a:off x="144016" y="5295581"/>
                <a:ext cx="8748464" cy="121853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sz="2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l-PL" sz="2200" i="1"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  <m:sup>
                          <m:d>
                            <m:dPr>
                              <m:ctrlPr>
                                <a:rPr lang="pl-PL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22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pl-PL" sz="22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2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l-PL" sz="2200" i="1"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  <m:d>
                        <m:dPr>
                          <m:ctrlPr>
                            <a:rPr lang="pl-PL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2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2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pl-PL" sz="22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2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2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200" b="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r>
                        <a:rPr lang="pl-PL" sz="2200" b="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l-PL" sz="22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2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sz="22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func>
                        <m:funcPr>
                          <m:ctrlPr>
                            <a:rPr lang="pl-PL" sz="22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l-PL" sz="2200" b="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l-PL" sz="22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sz="22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sz="22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l-PL" sz="2200"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sub>
                                  </m:sSub>
                                </m:den>
                              </m:f>
                              <m:nary>
                                <m:naryPr>
                                  <m:limLoc m:val="undOvr"/>
                                  <m:ctrlPr>
                                    <a:rPr lang="pl-PL" sz="2200" b="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l-PL" sz="2200"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2200" b="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sz="2200" b="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b>
                                        <m:sSubPr>
                                          <m:ctrlP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  <m:t>𝐼𝐽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200">
                                                  <a:latin typeface="Cambria Math" panose="02040503050406030204" pitchFamily="18" charset="0"/>
                                                </a:rPr>
                                                <m:t>𝐗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2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pl-PL" sz="2200">
                                                  <a:latin typeface="Cambria Math" panose="02040503050406030204" pitchFamily="18" charset="0"/>
                                                </a:rPr>
                                                <m:t>𝐗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sub>
                                          </m:sSub>
                                          <m:r>
                                            <a:rPr lang="pl-PL" sz="2200" b="0" i="0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200">
                                                  <a:latin typeface="Cambria Math" panose="02040503050406030204" pitchFamily="18" charset="0"/>
                                                </a:rPr>
                                                <m:t>𝐲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sub>
                                          </m:sSub>
                                          <m:r>
                                            <a:rPr lang="pl-PL" sz="2200" b="0" i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200">
                                                  <a:latin typeface="Cambria Math" panose="02040503050406030204" pitchFamily="18" charset="0"/>
                                                </a:rPr>
                                                <m:t>𝐲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200" b="0" i="1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pl-PL" sz="22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2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pl-PL" sz="22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2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200">
                                              <a:latin typeface="Cambria Math" panose="02040503050406030204" pitchFamily="18" charset="0"/>
                                            </a:rPr>
                                            <m:t>𝐲</m:t>
                                          </m:r>
                                        </m:e>
                                        <m:sub>
                                          <m:r>
                                            <a:rPr lang="pl-PL" sz="2200" b="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pl-PL" sz="2200" dirty="0"/>
              </a:p>
            </p:txBody>
          </p:sp>
        </mc:Choice>
        <mc:Fallback xmlns="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98814199-2F7B-4023-BC44-D88709DEE0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5295581"/>
                <a:ext cx="8748464" cy="12185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95536" y="44624"/>
            <a:ext cx="8494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pitchFamily="34" charset="0"/>
                <a:cs typeface="Arial" pitchFamily="34" charset="0"/>
              </a:rPr>
              <a:t>Example: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factor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of order 2 (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torsional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potential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)</a:t>
            </a:r>
            <a:endParaRPr lang="en-US" sz="3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0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734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6439" y="4462750"/>
            <a:ext cx="3526081" cy="249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1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4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17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20" name="Rectangle 2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23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26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29" name="Rectangle 3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32" name="Rectangle 4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35" name="Rectangle 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38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41" name="Rectangle 4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44" name="Rectangle 5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47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50" name="Rectangle 5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53" name="Rectangle 6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69056" name="Rectangle 6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28C2633-E93B-47B2-A4D2-8D9E498B5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7" y="620688"/>
            <a:ext cx="8890169" cy="2404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328169AE-FB2C-4577-8EB6-8FFC6481D2B7}"/>
                  </a:ext>
                </a:extLst>
              </p:cNvPr>
              <p:cNvSpPr/>
              <p:nvPr/>
            </p:nvSpPr>
            <p:spPr>
              <a:xfrm>
                <a:off x="384300" y="3011942"/>
                <a:ext cx="3251596" cy="79585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𝐼𝑖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pl-PL" i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328169AE-FB2C-4577-8EB6-8FFC6481D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00" y="3011942"/>
                <a:ext cx="3251596" cy="795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34D6DAE7-8278-446F-B970-0DDEAB82D36E}"/>
                  </a:ext>
                </a:extLst>
              </p:cNvPr>
              <p:cNvSpPr/>
              <p:nvPr/>
            </p:nvSpPr>
            <p:spPr>
              <a:xfrm>
                <a:off x="4252897" y="2999894"/>
                <a:ext cx="1759263" cy="79585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𝐼𝑖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34D6DAE7-8278-446F-B970-0DDEAB82D3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897" y="2999894"/>
                <a:ext cx="1759263" cy="7958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54421754-F38E-43EE-8162-8300B8F02B22}"/>
                  </a:ext>
                </a:extLst>
              </p:cNvPr>
              <p:cNvSpPr/>
              <p:nvPr/>
            </p:nvSpPr>
            <p:spPr>
              <a:xfrm>
                <a:off x="6732240" y="2996952"/>
                <a:ext cx="1963358" cy="79585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l-PL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i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pl-PL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54421754-F38E-43EE-8162-8300B8F02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2996952"/>
                <a:ext cx="1963358" cy="7958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65F177B0-D28F-4E47-B5E2-F970A68476BB}"/>
                  </a:ext>
                </a:extLst>
              </p:cNvPr>
              <p:cNvSpPr/>
              <p:nvPr/>
            </p:nvSpPr>
            <p:spPr>
              <a:xfrm>
                <a:off x="-36512" y="4482082"/>
                <a:ext cx="5832648" cy="2415661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</m:e>
                      </m:d>
                      <m:r>
                        <a:rPr lang="pl-PL" sz="2000" b="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l-PL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func>
                        <m:funcPr>
                          <m:ctrlPr>
                            <a:rPr lang="pl-PL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l-PL" sz="2000" b="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l-PL" sz="2000"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sub>
                                  </m:sSub>
                                </m:den>
                              </m:f>
                              <m:nary>
                                <m:naryPr>
                                  <m:limLoc m:val="undOvr"/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l-PL" sz="2000"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sz="2000" b="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;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𝐲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𝐲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pl-PL" sz="2000" b="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+1,</m:t>
                                              </m:r>
                                              <m: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+2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pl-PL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;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𝐲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l-PL" sz="2000" b="0" i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l-PL" sz="2000">
                                                      <a:latin typeface="Cambria Math" panose="02040503050406030204" pitchFamily="18" charset="0"/>
                                                    </a:rPr>
                                                    <m:t>𝐲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  <m:r>
                                                    <a:rPr lang="pl-PL" sz="20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+2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  <m:r>
                                            <a:rPr lang="pl-PL" sz="2000" b="0" i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b="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pl-PL" sz="2000" b="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  <m:r>
                                            <a:rPr lang="pl-PL" sz="2000" b="0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65F177B0-D28F-4E47-B5E2-F970A6847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4482082"/>
                <a:ext cx="5832648" cy="24156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7F4070AD-6F58-4BA4-9156-822C1953FB12}"/>
                  </a:ext>
                </a:extLst>
              </p:cNvPr>
              <p:cNvSpPr/>
              <p:nvPr/>
            </p:nvSpPr>
            <p:spPr>
              <a:xfrm>
                <a:off x="-36512" y="3876038"/>
                <a:ext cx="8424936" cy="54810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d>
                            <m:d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pl-PL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000" i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</m:e>
                      </m:d>
                      <m:r>
                        <a:rPr lang="pl-PL" sz="2000" b="0" i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pl-PL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d>
                            <m:d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  <m:r>
                            <a:rPr lang="pl-PL" sz="20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pl-PL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  <m:d>
                            <m:dPr>
                              <m:ctrlPr>
                                <a:rPr lang="pl-PL" sz="20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pl-PL" sz="2000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pl-PL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pl-PL" sz="20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7F4070AD-6F58-4BA4-9156-822C1953FB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3876038"/>
                <a:ext cx="8424936" cy="5481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5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Workers clean the face of the Big Ben clock tower in this August 20, 2001 file photo. Tours of Big Ben are run like clockwork for good reason -- they have to be on time to catch the resounding climax. REUTERS/Dan Chu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52" y="620688"/>
            <a:ext cx="8567728" cy="5616624"/>
          </a:xfrm>
          <a:prstGeom prst="rect">
            <a:avLst/>
          </a:prstGeom>
          <a:noFill/>
        </p:spPr>
      </p:pic>
      <p:pic>
        <p:nvPicPr>
          <p:cNvPr id="401414" name="Picture 6" descr="Image result for big ben clockwo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352928" cy="6076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UCG-UNR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825" y="1628800"/>
            <a:ext cx="3050071" cy="268464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UNI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fied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arse-g</a:t>
            </a:r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ed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model </a:t>
            </a:r>
          </a:p>
        </p:txBody>
      </p:sp>
      <p:pic>
        <p:nvPicPr>
          <p:cNvPr id="7" name="Obraz 6" descr="UCG-sug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719638"/>
            <a:ext cx="5112568" cy="158968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331640" y="3861048"/>
            <a:ext cx="129614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0" dirty="0">
                <a:latin typeface="Arial" pitchFamily="34" charset="0"/>
                <a:cs typeface="Arial" pitchFamily="34" charset="0"/>
              </a:rPr>
              <a:t>UNRES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404882" y="609329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>
                <a:latin typeface="Arial" pitchFamily="34" charset="0"/>
                <a:cs typeface="Arial" pitchFamily="34" charset="0"/>
              </a:rPr>
              <a:t>SUGRES-1P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dirty="0"/>
              <a:t>Liwo et al., </a:t>
            </a:r>
            <a:r>
              <a:rPr lang="pl-PL" b="0" i="1" dirty="0"/>
              <a:t>J. Mol. Modeling</a:t>
            </a:r>
            <a:r>
              <a:rPr lang="pl-PL" b="0" dirty="0"/>
              <a:t>, 20, 2306 (2014); UNRES </a:t>
            </a:r>
            <a:r>
              <a:rPr lang="pl-PL" b="0" dirty="0" err="1"/>
              <a:t>package</a:t>
            </a:r>
            <a:r>
              <a:rPr lang="pl-PL" b="0" dirty="0"/>
              <a:t> </a:t>
            </a:r>
            <a:r>
              <a:rPr lang="pl-PL" b="0" dirty="0" err="1"/>
              <a:t>available</a:t>
            </a:r>
            <a:r>
              <a:rPr lang="pl-PL" b="0" dirty="0"/>
              <a:t> from </a:t>
            </a:r>
            <a:r>
              <a:rPr lang="en-US" b="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pl-PL" b="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unres.pl</a:t>
            </a:r>
            <a:endParaRPr lang="pl-PL" b="0" dirty="0">
              <a:solidFill>
                <a:srgbClr val="0000FF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CAA8445-9875-4B9C-B9ED-19402E8EE733}"/>
              </a:ext>
            </a:extLst>
          </p:cNvPr>
          <p:cNvSpPr txBox="1"/>
          <p:nvPr/>
        </p:nvSpPr>
        <p:spPr>
          <a:xfrm>
            <a:off x="3203848" y="692696"/>
            <a:ext cx="2418292" cy="646331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pl-PL" sz="36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UNICORN</a:t>
            </a:r>
            <a:endParaRPr lang="pl-PL" sz="36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FB35873-6C1B-4039-AA3A-7CCA66DDB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89103"/>
            <a:ext cx="4198201" cy="3148009"/>
          </a:xfrm>
          <a:prstGeom prst="rect">
            <a:avLst/>
          </a:prstGeom>
        </p:spPr>
      </p:pic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DA9ECC57-04E7-4169-BC24-E86050105AAC}"/>
              </a:ext>
            </a:extLst>
          </p:cNvPr>
          <p:cNvSpPr/>
          <p:nvPr/>
        </p:nvSpPr>
        <p:spPr bwMode="auto">
          <a:xfrm>
            <a:off x="371765" y="1555051"/>
            <a:ext cx="3264132" cy="2834164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8604587C-DFF3-493E-9B3D-8DBD8D904F3E}"/>
              </a:ext>
            </a:extLst>
          </p:cNvPr>
          <p:cNvSpPr/>
          <p:nvPr/>
        </p:nvSpPr>
        <p:spPr bwMode="auto">
          <a:xfrm>
            <a:off x="5178044" y="1556792"/>
            <a:ext cx="3730392" cy="271075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300192" y="3717032"/>
            <a:ext cx="181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>
                <a:latin typeface="Arial" pitchFamily="34" charset="0"/>
                <a:cs typeface="Arial" pitchFamily="34" charset="0"/>
              </a:rPr>
              <a:t>NARES-2P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61564244-AF1B-4207-9A0E-17AA776ABFDA}"/>
              </a:ext>
            </a:extLst>
          </p:cNvPr>
          <p:cNvSpPr/>
          <p:nvPr/>
        </p:nvSpPr>
        <p:spPr bwMode="auto">
          <a:xfrm>
            <a:off x="1634662" y="4653135"/>
            <a:ext cx="5556164" cy="1862916"/>
          </a:xfrm>
          <a:prstGeom prst="roundRect">
            <a:avLst/>
          </a:prstGeom>
          <a:noFill/>
          <a:ln w="28575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1" name="Łącznik: łamany 20">
            <a:extLst>
              <a:ext uri="{FF2B5EF4-FFF2-40B4-BE49-F238E27FC236}">
                <a16:creationId xmlns:a16="http://schemas.microsoft.com/office/drawing/2014/main" id="{8374623F-2899-47CD-9337-F02E1079B8BD}"/>
              </a:ext>
            </a:extLst>
          </p:cNvPr>
          <p:cNvCxnSpPr>
            <a:stCxn id="2" idx="3"/>
            <a:endCxn id="14" idx="0"/>
          </p:cNvCxnSpPr>
          <p:nvPr/>
        </p:nvCxnSpPr>
        <p:spPr bwMode="auto">
          <a:xfrm>
            <a:off x="5622140" y="1015862"/>
            <a:ext cx="1421100" cy="540930"/>
          </a:xfrm>
          <a:prstGeom prst="bentConnector2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Łącznik: łamany 22">
            <a:extLst>
              <a:ext uri="{FF2B5EF4-FFF2-40B4-BE49-F238E27FC236}">
                <a16:creationId xmlns:a16="http://schemas.microsoft.com/office/drawing/2014/main" id="{C222DF6F-A8FA-45EB-8331-F09BA274B5EC}"/>
              </a:ext>
            </a:extLst>
          </p:cNvPr>
          <p:cNvCxnSpPr>
            <a:stCxn id="2" idx="1"/>
            <a:endCxn id="13" idx="0"/>
          </p:cNvCxnSpPr>
          <p:nvPr/>
        </p:nvCxnSpPr>
        <p:spPr bwMode="auto">
          <a:xfrm rot="10800000" flipV="1">
            <a:off x="2003832" y="1015861"/>
            <a:ext cx="1200017" cy="539189"/>
          </a:xfrm>
          <a:prstGeom prst="bentConnector2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Łącznik: łamany 26">
            <a:extLst>
              <a:ext uri="{FF2B5EF4-FFF2-40B4-BE49-F238E27FC236}">
                <a16:creationId xmlns:a16="http://schemas.microsoft.com/office/drawing/2014/main" id="{DC80A9EE-5825-4A92-9C76-1C4521EE4D3F}"/>
              </a:ext>
            </a:extLst>
          </p:cNvPr>
          <p:cNvCxnSpPr>
            <a:stCxn id="2" idx="2"/>
            <a:endCxn id="15" idx="0"/>
          </p:cNvCxnSpPr>
          <p:nvPr/>
        </p:nvCxnSpPr>
        <p:spPr bwMode="auto">
          <a:xfrm rot="5400000">
            <a:off x="2755815" y="2995956"/>
            <a:ext cx="3314108" cy="250"/>
          </a:xfrm>
          <a:prstGeom prst="bentConnector3">
            <a:avLst/>
          </a:prstGeom>
          <a:ln w="38100">
            <a:prstDash val="sysDash"/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4" grpId="0" animBg="1"/>
      <p:bldP spid="10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2BAEDED-54FF-9A8F-86FF-9B666750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0922"/>
            <a:ext cx="7704856" cy="576245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248BC14-B385-E474-1466-F9485CE3D282}"/>
              </a:ext>
            </a:extLst>
          </p:cNvPr>
          <p:cNvSpPr txBox="1"/>
          <p:nvPr/>
        </p:nvSpPr>
        <p:spPr>
          <a:xfrm>
            <a:off x="107504" y="44624"/>
            <a:ext cx="88569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Showcase of UNICORN </a:t>
            </a:r>
          </a:p>
          <a:p>
            <a:pPr algn="ctr"/>
            <a:r>
              <a:rPr lang="en-US" b="0" dirty="0">
                <a:latin typeface="+mn-lt"/>
                <a:cs typeface="Arial" panose="020B0604020202020204" pitchFamily="34" charset="0"/>
              </a:rPr>
              <a:t>(Borges-Araujo et al., 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J. Chem. Theory </a:t>
            </a:r>
            <a:r>
              <a:rPr lang="en-US" b="0" i="1" dirty="0" err="1">
                <a:latin typeface="+mn-lt"/>
                <a:cs typeface="Arial" panose="020B0604020202020204" pitchFamily="34" charset="0"/>
              </a:rPr>
              <a:t>Comput</a:t>
            </a:r>
            <a:r>
              <a:rPr lang="en-US" b="0" i="1" dirty="0">
                <a:latin typeface="+mn-lt"/>
                <a:cs typeface="Arial" panose="020B0604020202020204" pitchFamily="34" charset="0"/>
              </a:rPr>
              <a:t>.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dirty="0">
                <a:latin typeface="+mn-lt"/>
                <a:cs typeface="Arial" panose="020B0604020202020204" pitchFamily="34" charset="0"/>
              </a:rPr>
              <a:t>2023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, 19, 7112-7135)</a:t>
            </a:r>
            <a:endParaRPr lang="pl-PL" b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53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00C1B35-4C9A-10F0-AA12-81F250588D06}"/>
              </a:ext>
            </a:extLst>
          </p:cNvPr>
          <p:cNvSpPr txBox="1"/>
          <p:nvPr/>
        </p:nvSpPr>
        <p:spPr>
          <a:xfrm>
            <a:off x="179512" y="-2738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>
                <a:latin typeface="Arial" panose="020B0604020202020204" pitchFamily="34" charset="0"/>
                <a:cs typeface="Arial" panose="020B0604020202020204" pitchFamily="34" charset="0"/>
              </a:rPr>
              <a:t>UNICORN </a:t>
            </a:r>
            <a:r>
              <a:rPr lang="pl-PL" sz="4000" b="0" dirty="0" err="1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pl-PL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CF35FC-F564-526F-F0E8-910B8BFED572}"/>
              </a:ext>
            </a:extLst>
          </p:cNvPr>
          <p:cNvSpPr txBox="1"/>
          <p:nvPr/>
        </p:nvSpPr>
        <p:spPr>
          <a:xfrm>
            <a:off x="179512" y="729272"/>
            <a:ext cx="878497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pl-PL" sz="2400" b="0" i="0" u="none" strike="noStrike" baseline="0" dirty="0">
                <a:latin typeface="CMBX12"/>
              </a:rPr>
              <a:t>A. Liwo</a:t>
            </a:r>
            <a:r>
              <a:rPr lang="pl-PL" sz="2400" b="0" i="0" u="none" strike="noStrike" baseline="0" dirty="0">
                <a:latin typeface="CMR12"/>
              </a:rPr>
              <a:t> et al. A </a:t>
            </a:r>
            <a:r>
              <a:rPr lang="pl-PL" sz="2400" b="0" i="0" u="none" strike="noStrike" baseline="0" dirty="0" err="1">
                <a:latin typeface="CMR12"/>
              </a:rPr>
              <a:t>unified</a:t>
            </a:r>
            <a:r>
              <a:rPr lang="pl-PL" sz="2400" b="0" i="0" u="none" strike="noStrike" baseline="0" dirty="0">
                <a:latin typeface="CMR12"/>
              </a:rPr>
              <a:t> </a:t>
            </a:r>
            <a:r>
              <a:rPr lang="pl-PL" sz="2400" b="0" i="0" u="none" strike="noStrike" baseline="0" dirty="0" err="1">
                <a:latin typeface="CMR12"/>
              </a:rPr>
              <a:t>coarse-grained</a:t>
            </a:r>
            <a:r>
              <a:rPr lang="pl-PL" sz="2400" b="0" i="0" u="none" strike="noStrike" baseline="0" dirty="0">
                <a:latin typeface="CMR12"/>
              </a:rPr>
              <a:t> model of </a:t>
            </a:r>
            <a:r>
              <a:rPr lang="en-US" sz="2400" b="0" i="0" u="none" strike="noStrike" baseline="0" dirty="0">
                <a:latin typeface="CMR12"/>
              </a:rPr>
              <a:t>biological macromolecules based on mean-field multipole</a:t>
            </a:r>
            <a:r>
              <a:rPr lang="pl-PL" sz="2400" b="0" i="0" u="none" strike="noStrike" baseline="0" dirty="0">
                <a:latin typeface="CMR12"/>
              </a:rPr>
              <a:t>-</a:t>
            </a:r>
            <a:r>
              <a:rPr lang="en-US" sz="2400" b="0" i="0" u="none" strike="noStrike" baseline="0" dirty="0">
                <a:latin typeface="CMR12"/>
              </a:rPr>
              <a:t>multipole interactions. </a:t>
            </a:r>
            <a:r>
              <a:rPr lang="en-US" sz="2400" b="0" i="1" u="none" strike="noStrike" baseline="0" dirty="0">
                <a:latin typeface="CMTI12"/>
              </a:rPr>
              <a:t>J. </a:t>
            </a:r>
            <a:r>
              <a:rPr lang="en-US" sz="2400" b="0" i="1" u="none" strike="noStrike" baseline="0" dirty="0" err="1">
                <a:latin typeface="CMTI12"/>
              </a:rPr>
              <a:t>Molec</a:t>
            </a:r>
            <a:r>
              <a:rPr lang="en-US" sz="2400" b="0" i="1" u="none" strike="noStrike" baseline="0" dirty="0">
                <a:latin typeface="CMTI12"/>
              </a:rPr>
              <a:t>.</a:t>
            </a:r>
            <a:r>
              <a:rPr lang="pl-PL" sz="2400" b="0" i="1" u="none" strike="noStrike" baseline="0" dirty="0">
                <a:latin typeface="CMTI12"/>
              </a:rPr>
              <a:t> Model.</a:t>
            </a:r>
            <a:r>
              <a:rPr lang="pl-PL" sz="2400" b="0" i="0" u="none" strike="noStrike" baseline="0" dirty="0">
                <a:latin typeface="CMR12"/>
              </a:rPr>
              <a:t>, </a:t>
            </a:r>
            <a:r>
              <a:rPr lang="pl-PL" sz="2400" i="0" u="none" strike="noStrike" baseline="0" dirty="0">
                <a:latin typeface="CMBX12"/>
              </a:rPr>
              <a:t>2014</a:t>
            </a:r>
            <a:r>
              <a:rPr lang="pl-PL" sz="2400" b="0" i="0" u="none" strike="noStrike" baseline="0" dirty="0">
                <a:latin typeface="CMR12"/>
              </a:rPr>
              <a:t>, 20, 2306.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pl-PL" sz="2400" b="0" i="0" u="none" strike="noStrike" baseline="0" dirty="0">
                <a:latin typeface="CMR12"/>
              </a:rPr>
              <a:t>M. Baranowski et al. </a:t>
            </a:r>
            <a:r>
              <a:rPr lang="en-US" sz="2400" b="0" i="0" u="none" strike="noStrike" baseline="0" dirty="0">
                <a:latin typeface="CMR12"/>
              </a:rPr>
              <a:t>Microscopic physics-based models of proteins and nucleic acids: UNRES and NARES,</a:t>
            </a:r>
            <a:r>
              <a:rPr lang="pl-PL" sz="2400" b="0" i="0" u="none" strike="noStrike" baseline="0" dirty="0">
                <a:latin typeface="CMR12"/>
              </a:rPr>
              <a:t> </a:t>
            </a:r>
            <a:r>
              <a:rPr lang="en-US" sz="2400" b="0" i="0" u="none" strike="noStrike" baseline="0" dirty="0">
                <a:latin typeface="CMR12"/>
              </a:rPr>
              <a:t>in </a:t>
            </a:r>
            <a:r>
              <a:rPr lang="en-US" sz="2400" b="0" i="1" u="none" strike="noStrike" baseline="0" dirty="0">
                <a:latin typeface="CMTI12"/>
              </a:rPr>
              <a:t>Coarse-Grained Models of Biomolecules</a:t>
            </a:r>
            <a:r>
              <a:rPr lang="en-US" sz="2400" b="0" i="0" u="none" strike="noStrike" baseline="0" dirty="0">
                <a:latin typeface="CMR12"/>
              </a:rPr>
              <a:t>, ed. by G</a:t>
            </a:r>
            <a:r>
              <a:rPr lang="pl-PL" sz="2400" b="0" i="0" u="none" strike="noStrike" baseline="0" dirty="0">
                <a:latin typeface="CMR12"/>
              </a:rPr>
              <a:t>.</a:t>
            </a:r>
            <a:r>
              <a:rPr lang="en-US" sz="2400" b="0" i="0" u="none" strike="noStrike" baseline="0" dirty="0">
                <a:latin typeface="CMR12"/>
              </a:rPr>
              <a:t>A. </a:t>
            </a:r>
            <a:r>
              <a:rPr lang="en-US" sz="2400" b="0" i="0" u="none" strike="noStrike" baseline="0" dirty="0" err="1">
                <a:latin typeface="CMR12"/>
              </a:rPr>
              <a:t>Papoian</a:t>
            </a:r>
            <a:r>
              <a:rPr lang="en-US" sz="2400" b="0" i="0" u="none" strike="noStrike" baseline="0" dirty="0">
                <a:latin typeface="CMR12"/>
              </a:rPr>
              <a:t>, CRC Press, ISBN</a:t>
            </a:r>
            <a:r>
              <a:rPr lang="pl-PL" sz="2400" b="0" i="0" u="none" strike="noStrike" baseline="0" dirty="0">
                <a:latin typeface="CMR12"/>
              </a:rPr>
              <a:t> 9781466576063, CAT# K16726, </a:t>
            </a:r>
            <a:r>
              <a:rPr lang="pl-PL" sz="2400" i="0" u="none" strike="noStrike" baseline="0" dirty="0">
                <a:latin typeface="CMR12"/>
              </a:rPr>
              <a:t>2017</a:t>
            </a:r>
            <a:r>
              <a:rPr lang="pl-PL" sz="2400" b="0" i="0" u="none" strike="noStrike" baseline="0" dirty="0">
                <a:latin typeface="CMR12"/>
              </a:rPr>
              <a:t>. 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pl-PL" sz="2400" b="0" i="0" u="none" strike="noStrike" baseline="0" dirty="0">
                <a:latin typeface="CMBX12"/>
              </a:rPr>
              <a:t>A. Liwo </a:t>
            </a:r>
            <a:r>
              <a:rPr lang="pl-PL" sz="2400" b="0" i="0" u="none" strike="noStrike" baseline="0" dirty="0">
                <a:latin typeface="CMR12"/>
              </a:rPr>
              <a:t>et al</a:t>
            </a:r>
            <a:r>
              <a:rPr lang="en-US" sz="2400" b="0" i="0" u="none" strike="noStrike" baseline="0" dirty="0">
                <a:latin typeface="CMR12"/>
              </a:rPr>
              <a:t>. Scale-consistent approach </a:t>
            </a:r>
            <a:r>
              <a:rPr lang="pl-PL" sz="2400" b="0" i="0" u="none" strike="noStrike" baseline="0" dirty="0">
                <a:latin typeface="CMR12"/>
              </a:rPr>
              <a:t>t</a:t>
            </a:r>
            <a:r>
              <a:rPr lang="en-US" sz="2400" b="0" i="0" u="none" strike="noStrike" baseline="0" dirty="0">
                <a:latin typeface="CMR12"/>
              </a:rPr>
              <a:t>o the derivation of coarse-grained force fields for</a:t>
            </a:r>
            <a:r>
              <a:rPr lang="pl-PL" sz="2400" b="0" i="0" u="none" strike="noStrike" baseline="0" dirty="0">
                <a:latin typeface="CMR12"/>
              </a:rPr>
              <a:t> </a:t>
            </a:r>
            <a:r>
              <a:rPr lang="en-US" sz="2400" b="0" i="0" u="none" strike="noStrike" baseline="0" dirty="0">
                <a:latin typeface="CMR12"/>
              </a:rPr>
              <a:t>simulating structure, dynamics, and thermodynamics of biopolymers. </a:t>
            </a:r>
            <a:r>
              <a:rPr lang="en-US" sz="2400" b="0" i="1" u="none" strike="noStrike" baseline="0" dirty="0">
                <a:latin typeface="CMTI12"/>
              </a:rPr>
              <a:t>Prog. Mol. Biol.</a:t>
            </a:r>
            <a:r>
              <a:rPr lang="pl-PL" sz="2400" b="0" i="1" u="none" strike="noStrike" baseline="0" dirty="0">
                <a:latin typeface="CMTI12"/>
              </a:rPr>
              <a:t> </a:t>
            </a:r>
            <a:r>
              <a:rPr lang="fr-FR" sz="2400" b="0" i="1" u="none" strike="noStrike" baseline="0" dirty="0">
                <a:latin typeface="CMTI12"/>
              </a:rPr>
              <a:t>Trans. Sci.</a:t>
            </a:r>
            <a:r>
              <a:rPr lang="fr-FR" sz="2400" b="0" i="0" u="none" strike="noStrike" baseline="0" dirty="0">
                <a:latin typeface="CMR12"/>
              </a:rPr>
              <a:t>, </a:t>
            </a:r>
            <a:r>
              <a:rPr lang="fr-FR" sz="2400" i="0" u="none" strike="noStrike" baseline="0" dirty="0">
                <a:latin typeface="CMBX12"/>
              </a:rPr>
              <a:t>2020</a:t>
            </a:r>
            <a:r>
              <a:rPr lang="fr-FR" sz="2400" b="0" i="0" u="none" strike="noStrike" baseline="0" dirty="0">
                <a:latin typeface="CMR12"/>
              </a:rPr>
              <a:t>, 170, 73-121.</a:t>
            </a:r>
            <a:endParaRPr lang="pl-PL" sz="2400" b="0" i="0" u="none" strike="noStrike" baseline="0" dirty="0">
              <a:latin typeface="CMR12"/>
            </a:endParaRP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pl-PL" sz="2400" b="0" i="0" u="none" strike="noStrike" baseline="0" dirty="0">
                <a:latin typeface="CMR12"/>
              </a:rPr>
              <a:t>A. K. Sieradzan et al. Modeling the </a:t>
            </a:r>
            <a:r>
              <a:rPr lang="en-US" sz="2400" b="0" i="0" u="none" strike="noStrike" baseline="0" dirty="0">
                <a:latin typeface="CMR12"/>
              </a:rPr>
              <a:t>structure, dynamics, and transformations of proteins with the UNRES force field. </a:t>
            </a:r>
            <a:r>
              <a:rPr lang="en-US" sz="2400" b="0" i="1" u="none" strike="noStrike" baseline="0" dirty="0">
                <a:latin typeface="CMTI12"/>
              </a:rPr>
              <a:t>Methods</a:t>
            </a:r>
            <a:r>
              <a:rPr lang="pl-PL" sz="2400" b="0" i="1" u="none" strike="noStrike" baseline="0" dirty="0">
                <a:latin typeface="CMTI12"/>
              </a:rPr>
              <a:t> </a:t>
            </a:r>
            <a:r>
              <a:rPr lang="en-US" sz="2400" b="0" i="1" u="none" strike="noStrike" baseline="0" dirty="0">
                <a:latin typeface="CMTI12"/>
              </a:rPr>
              <a:t>in Molecular Biology</a:t>
            </a:r>
            <a:r>
              <a:rPr lang="en-US" sz="2400" b="0" i="0" u="none" strike="noStrike" baseline="0" dirty="0">
                <a:latin typeface="CMR12"/>
              </a:rPr>
              <a:t>, vol. 2376, ed.</a:t>
            </a:r>
            <a:r>
              <a:rPr lang="pl-PL" sz="2400" b="0" i="0" u="none" strike="noStrike" baseline="0" dirty="0">
                <a:latin typeface="CMR12"/>
              </a:rPr>
              <a:t> by</a:t>
            </a:r>
            <a:r>
              <a:rPr lang="en-US" sz="2400" b="0" i="0" u="none" strike="noStrike" baseline="0" dirty="0">
                <a:latin typeface="CMR12"/>
              </a:rPr>
              <a:t> V. Munoz, Springer New York, </a:t>
            </a:r>
            <a:r>
              <a:rPr lang="en-US" sz="2400" i="0" u="none" strike="noStrike" baseline="0" dirty="0">
                <a:latin typeface="CMR12"/>
              </a:rPr>
              <a:t>2022</a:t>
            </a:r>
            <a:r>
              <a:rPr lang="en-US" sz="2400" b="0" i="0" u="none" strike="noStrike" baseline="0" dirty="0">
                <a:latin typeface="CMR12"/>
              </a:rPr>
              <a:t>, Chapter 23, pp.</a:t>
            </a:r>
            <a:r>
              <a:rPr lang="pl-PL" sz="2400" b="0" i="0" u="none" strike="noStrike" baseline="0" dirty="0">
                <a:latin typeface="CMR12"/>
              </a:rPr>
              <a:t> 399-416.</a:t>
            </a:r>
          </a:p>
        </p:txBody>
      </p:sp>
    </p:spTree>
    <p:extLst>
      <p:ext uri="{BB962C8B-B14F-4D97-AF65-F5344CB8AC3E}">
        <p14:creationId xmlns:p14="http://schemas.microsoft.com/office/powerpoint/2010/main" val="2522295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188640"/>
            <a:ext cx="856895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0" dirty="0">
                <a:latin typeface="Arial" pitchFamily="34" charset="0"/>
                <a:cs typeface="Arial" pitchFamily="34" charset="0"/>
              </a:rPr>
              <a:t>UNRES and UNRES </a:t>
            </a:r>
            <a:r>
              <a:rPr lang="pl-PL" sz="3600" b="0" dirty="0" err="1">
                <a:latin typeface="Arial" pitchFamily="34" charset="0"/>
                <a:cs typeface="Arial" pitchFamily="34" charset="0"/>
              </a:rPr>
              <a:t>server</a:t>
            </a:r>
            <a:endParaRPr lang="pl-PL" sz="3600" b="0" dirty="0">
              <a:latin typeface="Arial" pitchFamily="34" charset="0"/>
              <a:cs typeface="Arial" pitchFamily="34" charset="0"/>
            </a:endParaRPr>
          </a:p>
          <a:p>
            <a:endParaRPr lang="pl-PL" sz="3200" b="0" dirty="0">
              <a:latin typeface="Arial" pitchFamily="34" charset="0"/>
              <a:cs typeface="Arial" pitchFamily="34" charset="0"/>
            </a:endParaRPr>
          </a:p>
          <a:p>
            <a:pPr marL="363538" indent="-363538">
              <a:buFont typeface="Arial" pitchFamily="34" charset="0"/>
              <a:buChar char="•"/>
            </a:pPr>
            <a:r>
              <a:rPr lang="pl-PL" sz="3200" b="0" dirty="0" err="1">
                <a:latin typeface="Arial" pitchFamily="34" charset="0"/>
                <a:cs typeface="Arial" pitchFamily="34" charset="0"/>
              </a:rPr>
              <a:t>Description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download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instructions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more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: </a:t>
            </a:r>
            <a:r>
              <a:rPr lang="pl-PL" sz="32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www.unres.pl</a:t>
            </a:r>
            <a:endParaRPr lang="pl-PL" sz="32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pl-PL" sz="3200" b="0" dirty="0">
                <a:latin typeface="Arial" pitchFamily="34" charset="0"/>
                <a:cs typeface="Arial" pitchFamily="34" charset="0"/>
              </a:rPr>
              <a:t>		</a:t>
            </a:r>
            <a:r>
              <a:rPr lang="pl-PL" sz="2000" b="0" dirty="0">
                <a:latin typeface="+mj-lt"/>
                <a:cs typeface="Arial" pitchFamily="34" charset="0"/>
              </a:rPr>
              <a:t>A. Liwo et al., </a:t>
            </a:r>
            <a:r>
              <a:rPr lang="pl-PL" sz="2000" b="0" i="1" dirty="0">
                <a:latin typeface="+mj-lt"/>
                <a:cs typeface="Arial" pitchFamily="34" charset="0"/>
              </a:rPr>
              <a:t>J. </a:t>
            </a:r>
            <a:r>
              <a:rPr lang="pl-PL" sz="2000" b="0" i="1" dirty="0" err="1">
                <a:latin typeface="+mj-lt"/>
                <a:cs typeface="Arial" pitchFamily="34" charset="0"/>
              </a:rPr>
              <a:t>Molec</a:t>
            </a:r>
            <a:r>
              <a:rPr lang="pl-PL" sz="2000" b="0" i="1" dirty="0">
                <a:latin typeface="+mj-lt"/>
                <a:cs typeface="Arial" pitchFamily="34" charset="0"/>
              </a:rPr>
              <a:t>. </a:t>
            </a:r>
            <a:r>
              <a:rPr lang="pl-PL" sz="2000" b="0" i="1" dirty="0" err="1">
                <a:latin typeface="+mj-lt"/>
                <a:cs typeface="Arial" pitchFamily="34" charset="0"/>
              </a:rPr>
              <a:t>Modeling</a:t>
            </a:r>
            <a:r>
              <a:rPr lang="pl-PL" sz="2000" b="0" dirty="0">
                <a:latin typeface="+mj-lt"/>
                <a:cs typeface="Arial" pitchFamily="34" charset="0"/>
              </a:rPr>
              <a:t>, 2014, 20</a:t>
            </a:r>
          </a:p>
          <a:p>
            <a:pPr marL="514350" indent="-514350"/>
            <a:endParaRPr lang="pl-PL" sz="3200" b="0" dirty="0">
              <a:latin typeface="Arial" pitchFamily="34" charset="0"/>
              <a:cs typeface="Arial" pitchFamily="34" charset="0"/>
            </a:endParaRPr>
          </a:p>
          <a:p>
            <a:pPr marL="363538" indent="-363538">
              <a:buFont typeface="Arial" pitchFamily="34" charset="0"/>
              <a:buChar char="•"/>
            </a:pPr>
            <a:r>
              <a:rPr lang="pl-PL" sz="3200" b="0" dirty="0">
                <a:latin typeface="Arial" pitchFamily="34" charset="0"/>
                <a:cs typeface="Arial" pitchFamily="34" charset="0"/>
              </a:rPr>
              <a:t>Server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available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  <a:p>
            <a:pPr marL="363538" indent="-363538"/>
            <a:r>
              <a:rPr lang="pl-PL" sz="32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http://unres-server.chem.ug.edu.pl             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(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Author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: Czarek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Czaplewski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pl-PL" sz="2000" b="0" dirty="0">
                <a:latin typeface="+mj-lt"/>
                <a:cs typeface="Arial" pitchFamily="34" charset="0"/>
              </a:rPr>
              <a:t>	C. </a:t>
            </a:r>
            <a:r>
              <a:rPr lang="pl-PL" sz="2000" b="0" dirty="0" err="1">
                <a:latin typeface="+mj-lt"/>
                <a:cs typeface="Arial" pitchFamily="34" charset="0"/>
              </a:rPr>
              <a:t>Czaplewski</a:t>
            </a:r>
            <a:r>
              <a:rPr lang="pl-PL" sz="2000" b="0" dirty="0">
                <a:latin typeface="+mj-lt"/>
                <a:cs typeface="Arial" pitchFamily="34" charset="0"/>
              </a:rPr>
              <a:t>, A. Karczyńska, A.K. Sieradzan, A. Liwo, </a:t>
            </a:r>
            <a:r>
              <a:rPr lang="en-US" sz="2000" b="0" i="1" dirty="0">
                <a:latin typeface="+mj-lt"/>
              </a:rPr>
              <a:t>Nucleic Acids </a:t>
            </a:r>
            <a:r>
              <a:rPr lang="pl-PL" sz="2000" b="0" i="1" dirty="0">
                <a:latin typeface="+mj-lt"/>
              </a:rPr>
              <a:t>	</a:t>
            </a:r>
            <a:r>
              <a:rPr lang="en-US" sz="2000" b="0" i="1" dirty="0">
                <a:latin typeface="+mj-lt"/>
              </a:rPr>
              <a:t>Research, </a:t>
            </a:r>
            <a:r>
              <a:rPr lang="en-US" sz="2000" dirty="0">
                <a:latin typeface="+mj-lt"/>
              </a:rPr>
              <a:t>2018</a:t>
            </a:r>
            <a:r>
              <a:rPr lang="pl-PL" sz="2000" b="0" dirty="0">
                <a:latin typeface="+mj-lt"/>
              </a:rPr>
              <a:t>,</a:t>
            </a:r>
            <a:r>
              <a:rPr lang="en-US" sz="2000" b="0" dirty="0">
                <a:latin typeface="+mj-lt"/>
              </a:rPr>
              <a:t> 1</a:t>
            </a:r>
            <a:r>
              <a:rPr lang="pl-PL" sz="2000" b="0" dirty="0">
                <a:latin typeface="+mj-lt"/>
              </a:rPr>
              <a:t>, doi: 10.1093/nar/gky328</a:t>
            </a:r>
            <a:r>
              <a:rPr lang="pl-PL" sz="2000" b="0" i="1" dirty="0">
                <a:latin typeface="+mj-lt"/>
              </a:rPr>
              <a:t> </a:t>
            </a:r>
            <a:r>
              <a:rPr lang="pl-PL" sz="2000" b="0" dirty="0">
                <a:latin typeface="+mj-lt"/>
              </a:rPr>
              <a:t>(</a:t>
            </a:r>
            <a:r>
              <a:rPr lang="pl-PL" sz="2000" b="0" dirty="0" err="1">
                <a:latin typeface="+mj-lt"/>
              </a:rPr>
              <a:t>web</a:t>
            </a:r>
            <a:r>
              <a:rPr lang="pl-PL" sz="2000" b="0" dirty="0">
                <a:latin typeface="+mj-lt"/>
              </a:rPr>
              <a:t> </a:t>
            </a:r>
            <a:r>
              <a:rPr lang="pl-PL" sz="2000" b="0" dirty="0" err="1">
                <a:latin typeface="+mj-lt"/>
              </a:rPr>
              <a:t>server</a:t>
            </a:r>
            <a:r>
              <a:rPr lang="pl-PL" sz="2000" b="0" dirty="0">
                <a:latin typeface="+mj-lt"/>
              </a:rPr>
              <a:t> </a:t>
            </a:r>
            <a:r>
              <a:rPr lang="pl-PL" sz="2000" b="0" dirty="0" err="1">
                <a:latin typeface="+mj-lt"/>
              </a:rPr>
              <a:t>issue</a:t>
            </a:r>
            <a:r>
              <a:rPr lang="pl-PL" sz="2000" b="0" dirty="0">
                <a:latin typeface="+mj-lt"/>
              </a:rPr>
              <a:t>)</a:t>
            </a:r>
            <a:endParaRPr lang="pl-PL" sz="2000" b="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188640"/>
            <a:ext cx="9144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Arial" pitchFamily="34" charset="0"/>
                <a:cs typeface="Arial" pitchFamily="34" charset="0"/>
              </a:rPr>
              <a:t>In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Physics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Molecular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Science,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Molecular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Modeling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pl-PL" sz="3600" dirty="0">
              <a:latin typeface="Arial" pitchFamily="34" charset="0"/>
              <a:cs typeface="Arial" pitchFamily="34" charset="0"/>
            </a:endParaRPr>
          </a:p>
          <a:p>
            <a:r>
              <a:rPr lang="pl-PL" sz="3200" dirty="0" err="1">
                <a:latin typeface="Arial" pitchFamily="34" charset="0"/>
                <a:cs typeface="Arial" pitchFamily="34" charset="0"/>
              </a:rPr>
              <a:t>Coarse</a:t>
            </a:r>
            <a:r>
              <a:rPr lang="pl-PL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>
                <a:latin typeface="Arial" pitchFamily="34" charset="0"/>
                <a:cs typeface="Arial" pitchFamily="34" charset="0"/>
              </a:rPr>
              <a:t>graining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: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reducing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representation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of a system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a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phenomenon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l-PL" sz="3200" b="0" dirty="0">
              <a:latin typeface="Arial" pitchFamily="34" charset="0"/>
              <a:cs typeface="Arial" pitchFamily="34" charset="0"/>
            </a:endParaRPr>
          </a:p>
          <a:p>
            <a:r>
              <a:rPr lang="pl-PL" sz="3200" b="0" dirty="0" err="1">
                <a:latin typeface="Arial" pitchFamily="34" charset="0"/>
                <a:cs typeface="Arial" pitchFamily="34" charset="0"/>
              </a:rPr>
              <a:t>Physicists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prefer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3200" b="0" dirty="0">
                <a:latin typeface="Arial" pitchFamily="34" charset="0"/>
                <a:cs typeface="Arial" pitchFamily="34" charset="0"/>
              </a:rPr>
              <a:t> term </a:t>
            </a:r>
            <a:r>
              <a:rPr lang="pl-PL" sz="3200" dirty="0" err="1">
                <a:latin typeface="Arial" pitchFamily="34" charset="0"/>
                <a:cs typeface="Arial" pitchFamily="34" charset="0"/>
              </a:rPr>
              <a:t>renormalization</a:t>
            </a:r>
            <a:r>
              <a:rPr lang="pl-PL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Obraz 2" descr="betanova_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180" y="1571705"/>
            <a:ext cx="6832196" cy="480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betanova_UNR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1654" y="1567166"/>
            <a:ext cx="6832196" cy="480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35596" y="11298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0" dirty="0">
                <a:latin typeface="Arial" panose="020B0604020202020204" pitchFamily="34" charset="0"/>
                <a:cs typeface="Arial" panose="020B0604020202020204" pitchFamily="34" charset="0"/>
              </a:rPr>
              <a:t>UNRES </a:t>
            </a:r>
            <a:r>
              <a:rPr lang="pl-PL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endParaRPr lang="pl-PL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 descr="Screenshot_2019-03-29 UNRES serv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28204"/>
            <a:ext cx="9144000" cy="443304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6335" y="1700808"/>
            <a:ext cx="7772400" cy="4114800"/>
          </a:xfrm>
        </p:spPr>
        <p:txBody>
          <a:bodyPr/>
          <a:lstStyle/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run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register</a:t>
            </a: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„Register” on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email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email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5707-1A44-4406-827E-0D37C55EE1D6}" type="slidenum">
              <a:rPr lang="pl-PL" smtClean="0"/>
              <a:pPr/>
              <a:t>41</a:t>
            </a:fld>
            <a:endParaRPr lang="pl-P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creenshot_2019-03-29 UNRES server.png"/>
          <p:cNvPicPr>
            <a:picLocks noChangeAspect="1"/>
          </p:cNvPicPr>
          <p:nvPr/>
        </p:nvPicPr>
        <p:blipFill>
          <a:blip r:embed="rId2" cstate="print"/>
          <a:srcRect l="14951" t="-1624" r="9450" b="41226"/>
          <a:stretch>
            <a:fillRect/>
          </a:stretch>
        </p:blipFill>
        <p:spPr>
          <a:xfrm>
            <a:off x="0" y="-27384"/>
            <a:ext cx="9295580" cy="3600400"/>
          </a:xfrm>
          <a:prstGeom prst="rect">
            <a:avLst/>
          </a:prstGeom>
        </p:spPr>
      </p:pic>
      <p:pic>
        <p:nvPicPr>
          <p:cNvPr id="6" name="Obraz 5" descr="Screenshot_2019-04-01 UNRES server(1).png"/>
          <p:cNvPicPr>
            <a:picLocks noChangeAspect="1"/>
          </p:cNvPicPr>
          <p:nvPr/>
        </p:nvPicPr>
        <p:blipFill>
          <a:blip r:embed="rId3" cstate="print"/>
          <a:srcRect l="16071" t="-1416" r="24707" b="57901"/>
          <a:stretch>
            <a:fillRect/>
          </a:stretch>
        </p:blipFill>
        <p:spPr>
          <a:xfrm>
            <a:off x="-36512" y="3933056"/>
            <a:ext cx="8597146" cy="3024336"/>
          </a:xfrm>
          <a:prstGeom prst="rect">
            <a:avLst/>
          </a:prstGeom>
        </p:spPr>
      </p:pic>
      <p:sp>
        <p:nvSpPr>
          <p:cNvPr id="9" name="Strzałka w prawo 8"/>
          <p:cNvSpPr/>
          <p:nvPr/>
        </p:nvSpPr>
        <p:spPr>
          <a:xfrm rot="10800000">
            <a:off x="5868144" y="2780928"/>
            <a:ext cx="648072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time</a:t>
            </a: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&amp;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2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past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 to a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saved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run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simultaneously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user’s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5707-1A44-4406-827E-0D37C55EE1D6}" type="slidenum">
              <a:rPr lang="pl-PL" smtClean="0"/>
              <a:pPr/>
              <a:t>43</a:t>
            </a:fld>
            <a:endParaRPr lang="pl-PL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850106"/>
          </a:xfrm>
        </p:spPr>
        <p:txBody>
          <a:bodyPr/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energy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minimization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conformational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MREMD</a:t>
            </a: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secondary-structure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SAXS-data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NMR-data-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XL-MS-data-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enabled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User-defined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Amino-acid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one-letter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random)</a:t>
            </a:r>
          </a:p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amino-acid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Explicit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file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ID,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G3Q:B)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Secondary-structure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(PSIPRED format)</a:t>
            </a:r>
          </a:p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SAXS, NMR, XL-MS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restraints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F8BB0117-AF91-83E7-3AC2-310F7D433BF3}"/>
              </a:ext>
            </a:extLst>
          </p:cNvPr>
          <p:cNvSpPr txBox="1"/>
          <p:nvPr/>
        </p:nvSpPr>
        <p:spPr>
          <a:xfrm>
            <a:off x="107504" y="116632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NEWCT-9P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UNRES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field,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Advaced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oldr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FF2 </a:t>
            </a:r>
            <a:r>
              <a:rPr lang="pl-PL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pl-PL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field.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F061519F-A8E6-2D81-54E4-E5AA5A96C85D}"/>
              </a:ext>
            </a:extLst>
          </p:cNvPr>
          <p:cNvGrpSpPr/>
          <p:nvPr/>
        </p:nvGrpSpPr>
        <p:grpSpPr>
          <a:xfrm>
            <a:off x="0" y="908720"/>
            <a:ext cx="9144000" cy="5704000"/>
            <a:chOff x="0" y="908720"/>
            <a:chExt cx="9144000" cy="5704000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0AB81E9-3604-0165-DA15-E04732FC4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08720"/>
              <a:ext cx="9144000" cy="5704000"/>
            </a:xfrm>
            <a:prstGeom prst="rect">
              <a:avLst/>
            </a:prstGeom>
          </p:spPr>
        </p:pic>
        <p:sp>
          <p:nvSpPr>
            <p:cNvPr id="8" name="Strzałka: w prawo 7">
              <a:extLst>
                <a:ext uri="{FF2B5EF4-FFF2-40B4-BE49-F238E27FC236}">
                  <a16:creationId xmlns:a16="http://schemas.microsoft.com/office/drawing/2014/main" id="{D10A6527-3470-159E-9B48-861D476CC874}"/>
                </a:ext>
              </a:extLst>
            </p:cNvPr>
            <p:cNvSpPr/>
            <p:nvPr/>
          </p:nvSpPr>
          <p:spPr bwMode="auto">
            <a:xfrm>
              <a:off x="7308304" y="1268760"/>
              <a:ext cx="648072" cy="360040"/>
            </a:xfrm>
            <a:prstGeom prst="rightArrow">
              <a:avLst/>
            </a:pr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89B216B4-B2C2-5A5D-3B89-2EFC86B50EEB}"/>
              </a:ext>
            </a:extLst>
          </p:cNvPr>
          <p:cNvGrpSpPr/>
          <p:nvPr/>
        </p:nvGrpSpPr>
        <p:grpSpPr>
          <a:xfrm>
            <a:off x="0" y="875432"/>
            <a:ext cx="9144000" cy="5950403"/>
            <a:chOff x="-900608" y="1772816"/>
            <a:chExt cx="9144000" cy="5950403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2112330A-F7C0-E740-E85F-C008EC6F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00608" y="1772816"/>
              <a:ext cx="9144000" cy="5950403"/>
            </a:xfrm>
            <a:prstGeom prst="rect">
              <a:avLst/>
            </a:prstGeom>
          </p:spPr>
        </p:pic>
        <p:sp>
          <p:nvSpPr>
            <p:cNvPr id="13" name="Strzałka: w prawo 12">
              <a:extLst>
                <a:ext uri="{FF2B5EF4-FFF2-40B4-BE49-F238E27FC236}">
                  <a16:creationId xmlns:a16="http://schemas.microsoft.com/office/drawing/2014/main" id="{3DB572DD-984D-F415-9A51-A3A4E2828B61}"/>
                </a:ext>
              </a:extLst>
            </p:cNvPr>
            <p:cNvSpPr/>
            <p:nvPr/>
          </p:nvSpPr>
          <p:spPr bwMode="auto">
            <a:xfrm>
              <a:off x="622752" y="3608080"/>
              <a:ext cx="648072" cy="360040"/>
            </a:xfrm>
            <a:prstGeom prst="rightArrow">
              <a:avLst/>
            </a:pr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86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F896C5-7B59-7E75-E640-26338B31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5760"/>
            <a:ext cx="7772400" cy="638944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Systems to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A9D52E-B56E-D191-1DAE-48D7E5E7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112568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N-terminal part of the B-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staphylococcal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 A (1BDD) and the 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FBP28WW domain </a:t>
            </a:r>
            <a:r>
              <a:rPr lang="pl-PL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(1E0L):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minimization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dynamics, start from PDB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Tryptophan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cage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(1L2Y)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tryptophan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zipper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(1LE0):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dynamics and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-exchange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dynamics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600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C4238EE-1CE5-47B3-ABBF-0D10C7707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" y="2492896"/>
            <a:ext cx="9133097" cy="381642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7EC0A55-D153-4DD1-884B-0C884A3FE563}"/>
              </a:ext>
            </a:extLst>
          </p:cNvPr>
          <p:cNvSpPr txBox="1"/>
          <p:nvPr/>
        </p:nvSpPr>
        <p:spPr>
          <a:xfrm>
            <a:off x="0" y="121856"/>
            <a:ext cx="9133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i="1" dirty="0">
                <a:latin typeface="Calibri" panose="020F0502020204030204" pitchFamily="34" charset="0"/>
              </a:rPr>
              <a:t>Take </a:t>
            </a:r>
            <a:r>
              <a:rPr lang="pl-PL" sz="4000" b="0" i="1" dirty="0" err="1">
                <a:latin typeface="Calibri" panose="020F0502020204030204" pitchFamily="34" charset="0"/>
              </a:rPr>
              <a:t>care</a:t>
            </a:r>
            <a:r>
              <a:rPr lang="pl-PL" sz="4000" b="0" i="1" dirty="0">
                <a:latin typeface="Calibri" panose="020F0502020204030204" pitchFamily="34" charset="0"/>
              </a:rPr>
              <a:t> </a:t>
            </a:r>
            <a:r>
              <a:rPr lang="pl-PL" sz="4000" b="0" i="1" dirty="0" err="1">
                <a:latin typeface="Calibri" panose="020F0502020204030204" pitchFamily="34" charset="0"/>
              </a:rPr>
              <a:t>while</a:t>
            </a:r>
            <a:r>
              <a:rPr lang="pl-PL" sz="4000" b="0" i="1" dirty="0">
                <a:latin typeface="Calibri" panose="020F0502020204030204" pitchFamily="34" charset="0"/>
              </a:rPr>
              <a:t> </a:t>
            </a:r>
            <a:r>
              <a:rPr lang="pl-PL" sz="4000" b="0" i="1" dirty="0" err="1">
                <a:latin typeface="Calibri" panose="020F0502020204030204" pitchFamily="34" charset="0"/>
              </a:rPr>
              <a:t>coarse-graining</a:t>
            </a:r>
            <a:r>
              <a:rPr lang="pl-PL" sz="4000" b="0" i="1" dirty="0">
                <a:latin typeface="Calibri" panose="020F0502020204030204" pitchFamily="34" charset="0"/>
              </a:rPr>
              <a:t> </a:t>
            </a:r>
            <a:r>
              <a:rPr lang="pl-PL" sz="4000" b="0" i="1" dirty="0" err="1">
                <a:latin typeface="Calibri" panose="020F0502020204030204" pitchFamily="34" charset="0"/>
              </a:rPr>
              <a:t>large</a:t>
            </a:r>
            <a:r>
              <a:rPr lang="pl-PL" sz="4000" b="0" i="1" dirty="0">
                <a:latin typeface="Calibri" panose="020F0502020204030204" pitchFamily="34" charset="0"/>
              </a:rPr>
              <a:t> </a:t>
            </a:r>
            <a:r>
              <a:rPr lang="pl-PL" sz="4000" b="0" i="1" dirty="0" err="1">
                <a:latin typeface="Calibri" panose="020F0502020204030204" pitchFamily="34" charset="0"/>
              </a:rPr>
              <a:t>object</a:t>
            </a:r>
            <a:r>
              <a:rPr lang="en-US" sz="4000" b="0" i="1" dirty="0">
                <a:latin typeface="Calibri" panose="020F0502020204030204" pitchFamily="34" charset="0"/>
              </a:rPr>
              <a:t>s. You probably don’t want your results be like that.</a:t>
            </a:r>
            <a:endParaRPr lang="pl-PL" sz="40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81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4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“</a:t>
            </a:r>
            <a:r>
              <a:rPr lang="pl-PL" sz="360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 field”?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67544" y="90872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a set of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formulas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usually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explicit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) and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parameters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to express the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conformational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energy of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given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molecules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as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function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coordinates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Cartesian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internal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, etc.)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define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the geometry of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molecule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molecular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system. A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approximation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pl-PL" sz="2400" b="0" dirty="0" err="1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Potential</a:t>
            </a:r>
            <a:r>
              <a:rPr lang="pl-PL" sz="2400" b="0" dirty="0">
                <a:solidFill>
                  <a:srgbClr val="086CF2"/>
                </a:solidFill>
                <a:latin typeface="Arial" pitchFamily="34" charset="0"/>
                <a:cs typeface="Arial" pitchFamily="34" charset="0"/>
              </a:rPr>
              <a:t> Energy Surface (PES) of a system.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39552" y="350274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latin typeface="Arial" pitchFamily="34" charset="0"/>
                <a:cs typeface="Arial" pitchFamily="34" charset="0"/>
              </a:rPr>
              <a:t>Features</a:t>
            </a:r>
            <a:r>
              <a:rPr lang="pl-PL" sz="36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9552" y="4420269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pl-PL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Cheap</a:t>
            </a:r>
            <a:endParaRPr lang="pl-PL" sz="2800" b="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buFont typeface="Arial" pitchFamily="34" charset="0"/>
              <a:buChar char="•"/>
            </a:pPr>
            <a:r>
              <a:rPr lang="pl-PL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Fast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pl-PL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Easy</a:t>
            </a:r>
            <a:r>
              <a:rPr lang="pl-PL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to program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139952" y="4437112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Restricted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conformational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(no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chemical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reactions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Non-transferable</a:t>
            </a:r>
            <a:endParaRPr lang="pl-PL" sz="24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buFont typeface="Arial" pitchFamily="34" charset="0"/>
              <a:buChar char="•"/>
            </a:pP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sometimes</a:t>
            </a:r>
            <a:r>
              <a:rPr lang="pl-PL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unreliable</a:t>
            </a:r>
            <a:endParaRPr lang="pl-PL" sz="24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Obraz 14" descr="ex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620713"/>
            <a:ext cx="6264275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611188" y="4381500"/>
          <a:ext cx="8208962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4101840" imgH="1143000" progId="Equation.3">
                  <p:embed/>
                </p:oleObj>
              </mc:Choice>
              <mc:Fallback>
                <p:oleObj name="Równanie" r:id="rId3" imgW="4101840" imgH="1143000" progId="Equation.3">
                  <p:embed/>
                  <p:pic>
                    <p:nvPicPr>
                      <p:cNvPr id="40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381500"/>
                        <a:ext cx="8208962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Łuk 7"/>
          <p:cNvSpPr/>
          <p:nvPr/>
        </p:nvSpPr>
        <p:spPr bwMode="auto">
          <a:xfrm flipV="1">
            <a:off x="3851275" y="3644900"/>
            <a:ext cx="1225550" cy="647700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Łuk 8"/>
          <p:cNvSpPr/>
          <p:nvPr/>
        </p:nvSpPr>
        <p:spPr bwMode="auto">
          <a:xfrm rot="12113391" flipV="1">
            <a:off x="5945188" y="2120900"/>
            <a:ext cx="1223962" cy="649288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Łuk 9"/>
          <p:cNvSpPr/>
          <p:nvPr/>
        </p:nvSpPr>
        <p:spPr bwMode="auto">
          <a:xfrm rot="8287451" flipV="1">
            <a:off x="2271713" y="2847975"/>
            <a:ext cx="898525" cy="658813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Łuk 10"/>
          <p:cNvSpPr/>
          <p:nvPr/>
        </p:nvSpPr>
        <p:spPr bwMode="auto">
          <a:xfrm flipV="1">
            <a:off x="5364163" y="2997200"/>
            <a:ext cx="1152525" cy="647700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05" name="Łącznik prosty ze strzałką 15"/>
          <p:cNvCxnSpPr>
            <a:cxnSpLocks noChangeShapeType="1"/>
          </p:cNvCxnSpPr>
          <p:nvPr/>
        </p:nvCxnSpPr>
        <p:spPr bwMode="auto">
          <a:xfrm rot="5400000">
            <a:off x="1690688" y="3789363"/>
            <a:ext cx="1728787" cy="15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4106" name="Łącznik prosty ze strzałką 16"/>
          <p:cNvCxnSpPr>
            <a:cxnSpLocks noChangeShapeType="1"/>
          </p:cNvCxnSpPr>
          <p:nvPr/>
        </p:nvCxnSpPr>
        <p:spPr bwMode="auto">
          <a:xfrm rot="5400000">
            <a:off x="4932362" y="3716338"/>
            <a:ext cx="1008063" cy="8651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4107" name="Łącznik prosty ze strzałką 18"/>
          <p:cNvCxnSpPr>
            <a:cxnSpLocks noChangeShapeType="1"/>
          </p:cNvCxnSpPr>
          <p:nvPr/>
        </p:nvCxnSpPr>
        <p:spPr bwMode="auto">
          <a:xfrm rot="10800000" flipV="1">
            <a:off x="2195513" y="4292600"/>
            <a:ext cx="2233612" cy="143986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21" name="Łuk 20"/>
          <p:cNvSpPr/>
          <p:nvPr/>
        </p:nvSpPr>
        <p:spPr bwMode="auto">
          <a:xfrm rot="18629567">
            <a:off x="4391819" y="2712244"/>
            <a:ext cx="825500" cy="401638"/>
          </a:xfrm>
          <a:prstGeom prst="arc">
            <a:avLst>
              <a:gd name="adj1" fmla="val 9190814"/>
              <a:gd name="adj2" fmla="val 2108751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09" name="Łącznik prosty ze strzałką 21"/>
          <p:cNvCxnSpPr>
            <a:cxnSpLocks noChangeShapeType="1"/>
          </p:cNvCxnSpPr>
          <p:nvPr/>
        </p:nvCxnSpPr>
        <p:spPr bwMode="auto">
          <a:xfrm>
            <a:off x="4789488" y="2636838"/>
            <a:ext cx="2735262" cy="19446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14" name="Prostokąt 13"/>
          <p:cNvSpPr/>
          <p:nvPr/>
        </p:nvSpPr>
        <p:spPr bwMode="auto">
          <a:xfrm>
            <a:off x="755576" y="476672"/>
            <a:ext cx="2520280" cy="432048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100" name="Text Box 41"/>
          <p:cNvSpPr txBox="1">
            <a:spLocks noChangeArrowheads="1"/>
          </p:cNvSpPr>
          <p:nvPr/>
        </p:nvSpPr>
        <p:spPr bwMode="auto">
          <a:xfrm>
            <a:off x="228600" y="-26988"/>
            <a:ext cx="8763000" cy="94615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800" b="0" dirty="0">
                <a:latin typeface="Arial" pitchFamily="34" charset="0"/>
                <a:ea typeface="굴림" pitchFamily="34" charset="-127"/>
                <a:cs typeface="Arial" pitchFamily="34" charset="0"/>
              </a:rPr>
              <a:t>All-atom empirical force fields: a very simplified representation of the potential energy surfaces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F41FBCB-C368-4AE8-ABC1-64A73DCF4D49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700213"/>
          <a:ext cx="8640762" cy="4524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7475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Authors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references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00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AMBER/OPLS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Weiner et al., 1984;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1986; </a:t>
                      </a:r>
                      <a:r>
                        <a:rPr lang="pl-PL" sz="20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Cornell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et al., 1995; </a:t>
                      </a:r>
                      <a:r>
                        <a:rPr lang="pl-PL" sz="20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Jorgensen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et  al., 1996</a:t>
                      </a:r>
                    </a:p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http://ambermd.org/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62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CHARMm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Brooks et al., 1983;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MacKerrel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et al., 1998; 2001</a:t>
                      </a:r>
                      <a:endParaRPr lang="pl-PL" sz="2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http://www.charmm.org/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00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GROMOS/GROMACS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van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Gunsteren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&amp;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0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Berendsen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, 1987; Scott et al., 1999</a:t>
                      </a:r>
                      <a:endParaRPr lang="pl-PL" sz="2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http://www.gromos.net/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9028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DISCOVER (CVFF)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Dauber-Osguthorpe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pl-PL" sz="20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1988; </a:t>
                      </a:r>
                      <a:r>
                        <a:rPr lang="pl-PL" sz="20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Maple</a:t>
                      </a:r>
                      <a:r>
                        <a:rPr lang="pl-PL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et al., 1998</a:t>
                      </a:r>
                    </a:p>
                  </a:txBody>
                  <a:tcPr marT="45731" marB="45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90" name="pole tekstowe 2">
            <a:extLst>
              <a:ext uri="{FF2B5EF4-FFF2-40B4-BE49-F238E27FC236}">
                <a16:creationId xmlns:a16="http://schemas.microsoft.com/office/drawing/2014/main" id="{A85B5717-DD8C-A7BA-668A-A31C30F11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00013"/>
            <a:ext cx="84978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force fields commonly applied in all-atom biomolecular simulations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1">
            <a:extLst>
              <a:ext uri="{FF2B5EF4-FFF2-40B4-BE49-F238E27FC236}">
                <a16:creationId xmlns:a16="http://schemas.microsoft.com/office/drawing/2014/main" id="{3E8AF554-7FBA-3CC9-D12D-91B1C5BC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8785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of force fields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3C48780-A933-4DF2-AC12-62E7888DC4E5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1052513"/>
          <a:ext cx="7921624" cy="5256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62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Technique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49" marR="91449" marT="45717" marB="4571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Application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62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Local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minimization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Refinement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6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Global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minimization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Searching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most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stable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(?)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structures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11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Monte Carlo </a:t>
                      </a: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methods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Thermodynamical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properties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, ensemble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averages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118">
                <a:tc rowSpan="2"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Molecular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dynamics</a:t>
                      </a:r>
                      <a:r>
                        <a:rPr lang="pl-PL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extensions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118">
                <a:tc vMerge="1">
                  <a:txBody>
                    <a:bodyPr/>
                    <a:lstStyle/>
                    <a:p>
                      <a:endParaRPr lang="pl-P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l-PL" sz="24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Dynamical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4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properties</a:t>
                      </a:r>
                      <a:endParaRPr lang="pl-PL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7" marB="4571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00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17713</TotalTime>
  <Words>2663</Words>
  <Application>Microsoft Office PowerPoint</Application>
  <PresentationFormat>Pokaz na ekranie (4:3)</PresentationFormat>
  <Paragraphs>253</Paragraphs>
  <Slides>47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18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47</vt:i4>
      </vt:variant>
    </vt:vector>
  </HeadingPairs>
  <TitlesOfParts>
    <vt:vector size="68" baseType="lpstr">
      <vt:lpstr>Arial Unicode MS</vt:lpstr>
      <vt:lpstr>CMBX12</vt:lpstr>
      <vt:lpstr>CMMI10</vt:lpstr>
      <vt:lpstr>CMR10</vt:lpstr>
      <vt:lpstr>CMR12</vt:lpstr>
      <vt:lpstr>CMSS10</vt:lpstr>
      <vt:lpstr>CMSS12</vt:lpstr>
      <vt:lpstr>CMSS8</vt:lpstr>
      <vt:lpstr>CMTI12</vt:lpstr>
      <vt:lpstr>Helvetica Neue</vt:lpstr>
      <vt:lpstr>Times-Bold</vt:lpstr>
      <vt:lpstr>Times-Roman</vt:lpstr>
      <vt:lpstr>Arial</vt:lpstr>
      <vt:lpstr>Calibri</vt:lpstr>
      <vt:lpstr>Cambria Math</vt:lpstr>
      <vt:lpstr>Symbol</vt:lpstr>
      <vt:lpstr>Times New Roman</vt:lpstr>
      <vt:lpstr>Wingdings</vt:lpstr>
      <vt:lpstr>Default Design</vt:lpstr>
      <vt:lpstr>Równanie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Registration</vt:lpstr>
      <vt:lpstr>Prezentacja programu PowerPoint</vt:lpstr>
      <vt:lpstr>Running jobs</vt:lpstr>
      <vt:lpstr>Simulation types</vt:lpstr>
      <vt:lpstr>Input data</vt:lpstr>
      <vt:lpstr>Prezentacja programu PowerPoint</vt:lpstr>
      <vt:lpstr>Systems to try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jarekp</dc:creator>
  <cp:lastModifiedBy>Adam Liwo</cp:lastModifiedBy>
  <cp:revision>1441</cp:revision>
  <dcterms:created xsi:type="dcterms:W3CDTF">2001-03-29T14:41:43Z</dcterms:created>
  <dcterms:modified xsi:type="dcterms:W3CDTF">2025-05-26T17:53:25Z</dcterms:modified>
</cp:coreProperties>
</file>