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68" r:id="rId2"/>
    <p:sldId id="764" r:id="rId3"/>
    <p:sldId id="786" r:id="rId4"/>
    <p:sldId id="788" r:id="rId5"/>
    <p:sldId id="787" r:id="rId6"/>
    <p:sldId id="766" r:id="rId7"/>
    <p:sldId id="767" r:id="rId8"/>
    <p:sldId id="768" r:id="rId9"/>
    <p:sldId id="769" r:id="rId10"/>
    <p:sldId id="770" r:id="rId11"/>
    <p:sldId id="771" r:id="rId12"/>
    <p:sldId id="776" r:id="rId13"/>
    <p:sldId id="778" r:id="rId14"/>
    <p:sldId id="773" r:id="rId15"/>
    <p:sldId id="774" r:id="rId16"/>
    <p:sldId id="780" r:id="rId17"/>
    <p:sldId id="784" r:id="rId18"/>
    <p:sldId id="779" r:id="rId19"/>
    <p:sldId id="777" r:id="rId20"/>
    <p:sldId id="791" r:id="rId21"/>
    <p:sldId id="789" r:id="rId22"/>
    <p:sldId id="790" r:id="rId23"/>
    <p:sldId id="781" r:id="rId24"/>
    <p:sldId id="782" r:id="rId25"/>
    <p:sldId id="775" r:id="rId26"/>
    <p:sldId id="785" r:id="rId27"/>
    <p:sldId id="7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FF"/>
    <a:srgbClr val="2F59F3"/>
    <a:srgbClr val="086CF2"/>
    <a:srgbClr val="0000FF"/>
    <a:srgbClr val="0763DD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3" autoAdjust="0"/>
    <p:restoredTop sz="94660"/>
  </p:normalViewPr>
  <p:slideViewPr>
    <p:cSldViewPr>
      <p:cViewPr>
        <p:scale>
          <a:sx n="66" d="100"/>
          <a:sy n="66" d="100"/>
        </p:scale>
        <p:origin x="-702" y="-20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DA0E021-9508-4BC8-AB16-D524DD6E5CA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30C65-A36B-42AE-B09F-86A08FD90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59DE-C2B1-42A0-BAFA-72875685F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5A5CD-CD50-4F34-B2B4-60B878640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FF329-F406-4B9A-9B5C-15457B70D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5BAFD-9C80-4838-B3D0-97E2F6EEC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46037-8A4C-41F2-9360-1D7C0556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5DE81-5C88-473B-BC5A-B28511578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DB3A6-5783-4987-9E0C-8ED4A3C1B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00171-6017-4989-834A-BE0777D1F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B39AC-DE03-472E-9A19-C02D94DC6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E69E2-8989-4105-B849-D3312E66E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674143AF-90E4-4C6E-A5BF-015F18AE32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685800" algn="l"/>
              </a:tabLst>
            </a:pPr>
            <a:r>
              <a:rPr lang="pl-PL" altLang="ko-KR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Lecture</a:t>
            </a:r>
            <a:r>
              <a:rPr lang="pl-PL" altLang="ko-KR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13</a:t>
            </a:r>
          </a:p>
          <a:p>
            <a:pPr marL="457200" indent="-457200" algn="ctr">
              <a:tabLst>
                <a:tab pos="685800" algn="l"/>
              </a:tabLst>
            </a:pPr>
            <a:endParaRPr lang="pl-PL" altLang="ko-KR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Coarse-Grained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Models</a:t>
            </a: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pl-PL" altLang="ko-KR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Biomolecules</a:t>
            </a:r>
            <a:endParaRPr lang="en-US" altLang="ko-KR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tabLst>
                <a:tab pos="685800" algn="l"/>
              </a:tabLst>
            </a:pP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 II: </a:t>
            </a:r>
            <a:r>
              <a:rPr lang="pl-PL" altLang="ko-KR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</a:t>
            </a: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3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potentials</a:t>
            </a:r>
            <a:r>
              <a:rPr lang="pl-PL" altLang="ko-KR" sz="3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CABS model</a:t>
            </a:r>
            <a:endParaRPr lang="pl-PL" altLang="ko-K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4975"/>
            <a:ext cx="3816350" cy="2130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3375"/>
            <a:ext cx="4032250" cy="348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829050"/>
            <a:ext cx="4895850" cy="2552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032250" cy="3306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557338"/>
            <a:ext cx="4248150" cy="2824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-2738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4000" b="0" dirty="0" smtClean="0">
                <a:latin typeface="Arial" pitchFamily="34" charset="0"/>
                <a:cs typeface="Arial" pitchFamily="34" charset="0"/>
              </a:rPr>
              <a:t> CABS model </a:t>
            </a:r>
            <a:endParaRPr lang="pl-PL" sz="4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5358469" cy="569609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 bwMode="auto">
          <a:xfrm>
            <a:off x="251520" y="5949280"/>
            <a:ext cx="4968552" cy="72008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49585"/>
            <a:ext cx="34385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 bwMode="auto">
          <a:xfrm>
            <a:off x="107504" y="6125234"/>
            <a:ext cx="5976664" cy="40011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Koliński,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2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Acta </a:t>
            </a:r>
            <a:r>
              <a:rPr kumimoji="0" lang="pl-PL" sz="20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Biochim</a:t>
            </a:r>
            <a:r>
              <a:rPr kumimoji="0" lang="pl-PL" sz="2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Polon.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51, 347-351 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(2004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2882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pl-PL" sz="4000" b="0" dirty="0" smtClean="0">
                <a:latin typeface="Arial" pitchFamily="34" charset="0"/>
                <a:cs typeface="Arial" pitchFamily="34" charset="0"/>
              </a:rPr>
              <a:t> of CABS</a:t>
            </a:r>
            <a:endParaRPr lang="pl-PL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504" y="980728"/>
            <a:ext cx="8892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interaction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residue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(C</a:t>
            </a:r>
            <a:r>
              <a:rPr lang="pl-PL" sz="2600" b="0" baseline="300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600" b="0" baseline="30000" dirty="0" err="1" smtClean="0">
                <a:latin typeface="Symbol" pitchFamily="18" charset="2"/>
                <a:cs typeface="Arial" pitchFamily="34" charset="0"/>
              </a:rPr>
              <a:t>b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chain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center,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peptide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group.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High-resolution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cubic-lattice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representation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Lattice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Monte Carlo for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sampling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Sequence-independent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Sequence-dependent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Hydrogen-bonding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correlation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Sequence-independent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excluded-volume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long-range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Context-dependent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long-range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sidechain-sidechain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600" b="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6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ndmo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464496" cy="4087972"/>
          </a:xfrm>
          <a:prstGeom prst="rect">
            <a:avLst/>
          </a:prstGeom>
        </p:spPr>
      </p:pic>
      <p:pic>
        <p:nvPicPr>
          <p:cNvPr id="4" name="Obraz 3" descr="rigidbodymo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874" y="1098788"/>
            <a:ext cx="4533630" cy="449045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Moves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98475" cy="46805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10792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Sequence-independent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400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07504" y="37890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Stiffness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033" y="1885550"/>
            <a:ext cx="3762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581" y="1484784"/>
            <a:ext cx="3533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972" y="2835002"/>
            <a:ext cx="4381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 bwMode="auto">
          <a:xfrm>
            <a:off x="3563888" y="4221088"/>
            <a:ext cx="720080" cy="144016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098475" cy="46805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-2738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Sequence-independent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342900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structure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3563888" y="4221088"/>
            <a:ext cx="720080" cy="144016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90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17" y="5373216"/>
            <a:ext cx="4219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15938"/>
            <a:ext cx="3857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708920"/>
            <a:ext cx="3590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108573"/>
            <a:ext cx="4210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098475" cy="46805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-2738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Sequence-independent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139952" y="6206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Preventing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crumpled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3563888" y="4221088"/>
            <a:ext cx="720080" cy="144016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924" y="1196752"/>
            <a:ext cx="4720580" cy="18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49128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23528" y="3933056"/>
            <a:ext cx="590465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smtClean="0">
                <a:latin typeface="Arial" pitchFamily="34" charset="0"/>
                <a:cs typeface="Arial" pitchFamily="34" charset="0"/>
              </a:rPr>
              <a:t>Total energy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fro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generic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98475" cy="46805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164" y="1196752"/>
            <a:ext cx="4309308" cy="476369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107921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Sequence-specific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short-range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potentials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4032448" cy="22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987" y="5377780"/>
            <a:ext cx="4075551" cy="6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92488" cy="45577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1079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Hydrogen-bonding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49" y="5013176"/>
            <a:ext cx="4638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338348"/>
            <a:ext cx="3019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0" y="4643844"/>
            <a:ext cx="47160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H-bonding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804" y="1988840"/>
            <a:ext cx="4838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2583" y="3659538"/>
            <a:ext cx="942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581128"/>
            <a:ext cx="3268225" cy="105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427984" y="4149080"/>
            <a:ext cx="471601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H-bonding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multibody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terms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ole tekstowe 1"/>
          <p:cNvSpPr txBox="1">
            <a:spLocks noChangeArrowheads="1"/>
          </p:cNvSpPr>
          <p:nvPr/>
        </p:nvSpPr>
        <p:spPr bwMode="auto">
          <a:xfrm>
            <a:off x="250825" y="44450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0">
                <a:latin typeface="Arial" pitchFamily="34" charset="0"/>
                <a:cs typeface="Arial" pitchFamily="34" charset="0"/>
              </a:rPr>
              <a:t>Statistical potentials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9725" y="1530350"/>
          <a:ext cx="4719638" cy="1106488"/>
        </p:xfrm>
        <a:graphic>
          <a:graphicData uri="http://schemas.openxmlformats.org/presentationml/2006/ole">
            <p:oleObj spid="_x0000_s75778" name="Równanie" r:id="rId3" imgW="1841400" imgH="431640" progId="Equation.3">
              <p:embed/>
            </p:oleObj>
          </a:graphicData>
        </a:graphic>
      </p:graphicFrame>
      <p:pic>
        <p:nvPicPr>
          <p:cNvPr id="1028" name="Picture 3" descr="radial_function_and_potent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833438"/>
            <a:ext cx="360045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pole tekstowe 4"/>
          <p:cNvSpPr txBox="1">
            <a:spLocks noChangeArrowheads="1"/>
          </p:cNvSpPr>
          <p:nvPr/>
        </p:nvSpPr>
        <p:spPr bwMode="auto">
          <a:xfrm>
            <a:off x="5580063" y="3492500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/>
              <a:t>Leu-Leu pair, statistics from PDB</a:t>
            </a:r>
          </a:p>
        </p:txBody>
      </p:sp>
      <p:sp>
        <p:nvSpPr>
          <p:cNvPr id="1030" name="pole tekstowe 5"/>
          <p:cNvSpPr txBox="1">
            <a:spLocks noChangeArrowheads="1"/>
          </p:cNvSpPr>
          <p:nvPr/>
        </p:nvSpPr>
        <p:spPr bwMode="auto">
          <a:xfrm>
            <a:off x="395288" y="2997200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/>
              <a:t>x – geometric variable</a:t>
            </a:r>
          </a:p>
          <a:p>
            <a:r>
              <a:rPr lang="pl-PL" sz="2400" b="0"/>
              <a:t>p – type(s) of site(s)</a:t>
            </a:r>
          </a:p>
          <a:p>
            <a:r>
              <a:rPr lang="pl-PL" sz="2400" b="0"/>
              <a:t>s – sequence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 descr="Figure9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79512"/>
            <a:ext cx="3669285" cy="5345832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 bwMode="auto">
          <a:xfrm>
            <a:off x="3707904" y="3305631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Łącznik prosty 8"/>
          <p:cNvCxnSpPr/>
          <p:nvPr/>
        </p:nvCxnSpPr>
        <p:spPr bwMode="auto">
          <a:xfrm flipV="1">
            <a:off x="4330576" y="1629122"/>
            <a:ext cx="1105520" cy="49898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Łącznik prosty 11"/>
          <p:cNvCxnSpPr/>
          <p:nvPr/>
        </p:nvCxnSpPr>
        <p:spPr bwMode="auto">
          <a:xfrm flipV="1">
            <a:off x="4187577" y="1629122"/>
            <a:ext cx="792088" cy="1944216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Łuk 12"/>
          <p:cNvSpPr/>
          <p:nvPr/>
        </p:nvSpPr>
        <p:spPr bwMode="auto">
          <a:xfrm>
            <a:off x="4217293" y="2930733"/>
            <a:ext cx="504056" cy="733663"/>
          </a:xfrm>
          <a:prstGeom prst="arc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4139952" y="1793463"/>
            <a:ext cx="1368152" cy="72008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6" name="Łącznik prosty 15"/>
          <p:cNvCxnSpPr/>
          <p:nvPr/>
        </p:nvCxnSpPr>
        <p:spPr bwMode="auto">
          <a:xfrm>
            <a:off x="4211960" y="1865471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Łuk 17"/>
          <p:cNvSpPr/>
          <p:nvPr/>
        </p:nvSpPr>
        <p:spPr bwMode="auto">
          <a:xfrm>
            <a:off x="5070847" y="1762730"/>
            <a:ext cx="72008" cy="144016"/>
          </a:xfrm>
          <a:prstGeom prst="arc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768677" y="6309320"/>
            <a:ext cx="10801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PMF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iekt 23"/>
          <p:cNvGraphicFramePr>
            <a:graphicFrameLocks noChangeAspect="1"/>
          </p:cNvGraphicFramePr>
          <p:nvPr/>
        </p:nvGraphicFramePr>
        <p:xfrm>
          <a:off x="4644008" y="2781249"/>
          <a:ext cx="342039" cy="360041"/>
        </p:xfrm>
        <a:graphic>
          <a:graphicData uri="http://schemas.openxmlformats.org/presentationml/2006/ole">
            <p:oleObj spid="_x0000_s96258" name="Równanie" r:id="rId4" imgW="241200" imgH="253800" progId="Equation.3">
              <p:embed/>
            </p:oleObj>
          </a:graphicData>
        </a:graphic>
      </p:graphicFrame>
      <p:graphicFrame>
        <p:nvGraphicFramePr>
          <p:cNvPr id="25" name="Obiekt 24"/>
          <p:cNvGraphicFramePr>
            <a:graphicFrameLocks noChangeAspect="1"/>
          </p:cNvGraphicFramePr>
          <p:nvPr/>
        </p:nvGraphicFramePr>
        <p:xfrm>
          <a:off x="5364088" y="1556792"/>
          <a:ext cx="358775" cy="360362"/>
        </p:xfrm>
        <a:graphic>
          <a:graphicData uri="http://schemas.openxmlformats.org/presentationml/2006/ole">
            <p:oleObj spid="_x0000_s96259" name="Równanie" r:id="rId5" imgW="253800" imgH="253800" progId="Equation.3">
              <p:embed/>
            </p:oleObj>
          </a:graphicData>
        </a:graphic>
      </p:graphicFrame>
      <p:graphicFrame>
        <p:nvGraphicFramePr>
          <p:cNvPr id="26" name="Obiekt 25"/>
          <p:cNvGraphicFramePr>
            <a:graphicFrameLocks noChangeAspect="1"/>
          </p:cNvGraphicFramePr>
          <p:nvPr/>
        </p:nvGraphicFramePr>
        <p:xfrm>
          <a:off x="1802160" y="781844"/>
          <a:ext cx="609600" cy="342900"/>
        </p:xfrm>
        <a:graphic>
          <a:graphicData uri="http://schemas.openxmlformats.org/presentationml/2006/ole">
            <p:oleObj spid="_x0000_s96260" name="Równanie" r:id="rId6" imgW="431640" imgH="241200" progId="Equation.3">
              <p:embed/>
            </p:oleObj>
          </a:graphicData>
        </a:graphic>
      </p:graphicFrame>
      <p:graphicFrame>
        <p:nvGraphicFramePr>
          <p:cNvPr id="28" name="Obiekt 27"/>
          <p:cNvGraphicFramePr>
            <a:graphicFrameLocks noChangeAspect="1"/>
          </p:cNvGraphicFramePr>
          <p:nvPr/>
        </p:nvGraphicFramePr>
        <p:xfrm>
          <a:off x="141412" y="85725"/>
          <a:ext cx="484418" cy="444050"/>
        </p:xfrm>
        <a:graphic>
          <a:graphicData uri="http://schemas.openxmlformats.org/presentationml/2006/ole">
            <p:oleObj spid="_x0000_s96261" name="Równanie" r:id="rId7" imgW="304560" imgH="279360" progId="Equation.3">
              <p:embed/>
            </p:oleObj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07504" y="10734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captures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orientation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dependence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backbone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hydrogen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bonding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0" dirty="0" err="1" smtClean="0">
                <a:latin typeface="Arial" pitchFamily="34" charset="0"/>
                <a:cs typeface="Arial" pitchFamily="34" charset="0"/>
              </a:rPr>
              <a:t>interactions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18170" y="6537305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dirty="0" smtClean="0"/>
              <a:t>Liwo et al., </a:t>
            </a:r>
            <a:r>
              <a:rPr lang="pl-PL" sz="1600" b="0" i="1" dirty="0" smtClean="0"/>
              <a:t>Prot. </a:t>
            </a:r>
            <a:r>
              <a:rPr lang="pl-PL" sz="1600" b="0" i="1" dirty="0" err="1" smtClean="0"/>
              <a:t>Sci</a:t>
            </a:r>
            <a:r>
              <a:rPr lang="pl-PL" sz="1600" b="0" i="1" dirty="0" smtClean="0"/>
              <a:t>.,</a:t>
            </a:r>
            <a:r>
              <a:rPr lang="pl-PL" sz="1600" b="0" dirty="0" smtClean="0"/>
              <a:t> 2, 1697 (1993); </a:t>
            </a:r>
            <a:r>
              <a:rPr lang="pl-PL" sz="1600" b="0" i="1" dirty="0" smtClean="0"/>
              <a:t>J. </a:t>
            </a:r>
            <a:r>
              <a:rPr lang="pl-PL" sz="1600" b="0" i="1" dirty="0" err="1" smtClean="0"/>
              <a:t>Phys</a:t>
            </a:r>
            <a:r>
              <a:rPr lang="pl-PL" sz="1600" b="0" i="1" dirty="0" smtClean="0"/>
              <a:t>. </a:t>
            </a:r>
            <a:r>
              <a:rPr lang="pl-PL" sz="1600" b="0" i="1" dirty="0" err="1" smtClean="0"/>
              <a:t>Chem</a:t>
            </a:r>
            <a:r>
              <a:rPr lang="pl-PL" sz="1600" b="0" i="1" dirty="0" smtClean="0"/>
              <a:t>. B</a:t>
            </a:r>
            <a:r>
              <a:rPr lang="pl-PL" sz="1600" b="0" dirty="0" smtClean="0"/>
              <a:t> 108, 9421 (2004)</a:t>
            </a:r>
            <a:endParaRPr lang="pl-PL" sz="1600" b="0" dirty="0"/>
          </a:p>
        </p:txBody>
      </p:sp>
      <p:cxnSp>
        <p:nvCxnSpPr>
          <p:cNvPr id="27" name="Łącznik prosty ze strzałką 26"/>
          <p:cNvCxnSpPr/>
          <p:nvPr/>
        </p:nvCxnSpPr>
        <p:spPr bwMode="auto">
          <a:xfrm flipV="1">
            <a:off x="4303020" y="2791339"/>
            <a:ext cx="216024" cy="504056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4125663" y="2881439"/>
          <a:ext cx="234950" cy="360363"/>
        </p:xfrm>
        <a:graphic>
          <a:graphicData uri="http://schemas.openxmlformats.org/presentationml/2006/ole">
            <p:oleObj spid="_x0000_s96262" name="Równanie" r:id="rId8" imgW="164880" imgH="253800" progId="Equation.3">
              <p:embed/>
            </p:oleObj>
          </a:graphicData>
        </a:graphic>
      </p:graphicFrame>
      <p:cxnSp>
        <p:nvCxnSpPr>
          <p:cNvPr id="35" name="Łącznik prosty ze strzałką 34"/>
          <p:cNvCxnSpPr/>
          <p:nvPr/>
        </p:nvCxnSpPr>
        <p:spPr bwMode="auto">
          <a:xfrm>
            <a:off x="4283968" y="3285306"/>
            <a:ext cx="576064" cy="0"/>
          </a:xfrm>
          <a:prstGeom prst="straightConnector1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37" name="Łącznik prosty ze strzałką 36"/>
          <p:cNvCxnSpPr/>
          <p:nvPr/>
        </p:nvCxnSpPr>
        <p:spPr bwMode="auto">
          <a:xfrm>
            <a:off x="4293494" y="3299595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359373" y="3319582"/>
          <a:ext cx="342900" cy="360363"/>
        </p:xfrm>
        <a:graphic>
          <a:graphicData uri="http://schemas.openxmlformats.org/presentationml/2006/ole">
            <p:oleObj spid="_x0000_s96263" name="Równanie" r:id="rId9" imgW="241200" imgH="253800" progId="Equation.3">
              <p:embed/>
            </p:oleObj>
          </a:graphicData>
        </a:graphic>
      </p:graphicFrame>
      <p:cxnSp>
        <p:nvCxnSpPr>
          <p:cNvPr id="51" name="Łącznik prosty 50"/>
          <p:cNvCxnSpPr/>
          <p:nvPr/>
        </p:nvCxnSpPr>
        <p:spPr bwMode="auto">
          <a:xfrm flipV="1">
            <a:off x="4876699" y="1629122"/>
            <a:ext cx="559397" cy="2541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60" name="Obiekt 59"/>
          <p:cNvGraphicFramePr>
            <a:graphicFrameLocks noChangeAspect="1"/>
          </p:cNvGraphicFramePr>
          <p:nvPr/>
        </p:nvGraphicFramePr>
        <p:xfrm>
          <a:off x="5004048" y="1412776"/>
          <a:ext cx="358775" cy="360362"/>
        </p:xfrm>
        <a:graphic>
          <a:graphicData uri="http://schemas.openxmlformats.org/presentationml/2006/ole">
            <p:oleObj spid="_x0000_s96264" name="Równanie" r:id="rId10" imgW="253800" imgH="253800" progId="Equation.3">
              <p:embed/>
            </p:oleObj>
          </a:graphicData>
        </a:graphic>
      </p:graphicFrame>
      <p:graphicFrame>
        <p:nvGraphicFramePr>
          <p:cNvPr id="40" name="Obiekt 39"/>
          <p:cNvGraphicFramePr>
            <a:graphicFrameLocks noChangeAspect="1"/>
          </p:cNvGraphicFramePr>
          <p:nvPr/>
        </p:nvGraphicFramePr>
        <p:xfrm>
          <a:off x="6940550" y="836613"/>
          <a:ext cx="862013" cy="360362"/>
        </p:xfrm>
        <a:graphic>
          <a:graphicData uri="http://schemas.openxmlformats.org/presentationml/2006/ole">
            <p:oleObj spid="_x0000_s96265" name="Równanie" r:id="rId11" imgW="609480" imgH="253800" progId="Equation.3">
              <p:embed/>
            </p:oleObj>
          </a:graphicData>
        </a:graphic>
      </p:graphicFrame>
      <p:graphicFrame>
        <p:nvGraphicFramePr>
          <p:cNvPr id="49" name="Obiekt 48"/>
          <p:cNvGraphicFramePr>
            <a:graphicFrameLocks noChangeAspect="1"/>
          </p:cNvGraphicFramePr>
          <p:nvPr/>
        </p:nvGraphicFramePr>
        <p:xfrm>
          <a:off x="5292080" y="4292773"/>
          <a:ext cx="271463" cy="360363"/>
        </p:xfrm>
        <a:graphic>
          <a:graphicData uri="http://schemas.openxmlformats.org/presentationml/2006/ole">
            <p:oleObj spid="_x0000_s96266" name="Równanie" r:id="rId12" imgW="190440" imgH="253800" progId="Equation.3">
              <p:embed/>
            </p:oleObj>
          </a:graphicData>
        </a:graphic>
      </p:graphicFrame>
      <p:graphicFrame>
        <p:nvGraphicFramePr>
          <p:cNvPr id="50" name="Obiekt 49"/>
          <p:cNvGraphicFramePr>
            <a:graphicFrameLocks noChangeAspect="1"/>
          </p:cNvGraphicFramePr>
          <p:nvPr/>
        </p:nvGraphicFramePr>
        <p:xfrm>
          <a:off x="4861297" y="4652814"/>
          <a:ext cx="358775" cy="360362"/>
        </p:xfrm>
        <a:graphic>
          <a:graphicData uri="http://schemas.openxmlformats.org/presentationml/2006/ole">
            <p:oleObj spid="_x0000_s96267" name="Równanie" r:id="rId13" imgW="253800" imgH="253800" progId="Equation.3">
              <p:embed/>
            </p:oleObj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4572000" y="5445224"/>
          <a:ext cx="234950" cy="353945"/>
        </p:xfrm>
        <a:graphic>
          <a:graphicData uri="http://schemas.openxmlformats.org/presentationml/2006/ole">
            <p:oleObj spid="_x0000_s96268" name="Równanie" r:id="rId14" imgW="164880" imgH="253800" progId="Equation.3">
              <p:embed/>
            </p:oleObj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/>
        </p:nvGraphicFramePr>
        <p:xfrm>
          <a:off x="4860032" y="5877272"/>
          <a:ext cx="342900" cy="360363"/>
        </p:xfrm>
        <a:graphic>
          <a:graphicData uri="http://schemas.openxmlformats.org/presentationml/2006/ole">
            <p:oleObj spid="_x0000_s96269" name="Równanie" r:id="rId15" imgW="241200" imgH="253800" progId="Equation.3">
              <p:embed/>
            </p:oleObj>
          </a:graphicData>
        </a:graphic>
      </p:graphicFrame>
      <p:graphicFrame>
        <p:nvGraphicFramePr>
          <p:cNvPr id="58" name="Obiekt 57"/>
          <p:cNvGraphicFramePr>
            <a:graphicFrameLocks noChangeAspect="1"/>
          </p:cNvGraphicFramePr>
          <p:nvPr/>
        </p:nvGraphicFramePr>
        <p:xfrm>
          <a:off x="4879082" y="4168130"/>
          <a:ext cx="358775" cy="360362"/>
        </p:xfrm>
        <a:graphic>
          <a:graphicData uri="http://schemas.openxmlformats.org/presentationml/2006/ole">
            <p:oleObj spid="_x0000_s96270" name="Równanie" r:id="rId16" imgW="253800" imgH="253800" progId="Equation.3">
              <p:embed/>
            </p:oleObj>
          </a:graphicData>
        </a:graphic>
      </p:graphicFrame>
      <p:cxnSp>
        <p:nvCxnSpPr>
          <p:cNvPr id="42" name="Łącznik prosty 41"/>
          <p:cNvCxnSpPr/>
          <p:nvPr/>
        </p:nvCxnSpPr>
        <p:spPr bwMode="auto">
          <a:xfrm>
            <a:off x="4283968" y="5862998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44" name="Łącznik prosty 43"/>
          <p:cNvCxnSpPr/>
          <p:nvPr/>
        </p:nvCxnSpPr>
        <p:spPr bwMode="auto">
          <a:xfrm flipV="1">
            <a:off x="4830316" y="4221088"/>
            <a:ext cx="24383" cy="1909617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46" name="Łącznik prosty 45"/>
          <p:cNvCxnSpPr/>
          <p:nvPr/>
        </p:nvCxnSpPr>
        <p:spPr bwMode="auto">
          <a:xfrm>
            <a:off x="3635896" y="4221088"/>
            <a:ext cx="2088232" cy="129742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2" name="Łącznik prosty ze strzałką 51"/>
          <p:cNvCxnSpPr/>
          <p:nvPr/>
        </p:nvCxnSpPr>
        <p:spPr bwMode="auto">
          <a:xfrm flipV="1">
            <a:off x="4840984" y="5229200"/>
            <a:ext cx="19048" cy="64261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4" name="Łącznik prosty ze strzałką 53"/>
          <p:cNvCxnSpPr/>
          <p:nvPr/>
        </p:nvCxnSpPr>
        <p:spPr bwMode="auto">
          <a:xfrm>
            <a:off x="4860032" y="5842673"/>
            <a:ext cx="576064" cy="0"/>
          </a:xfrm>
          <a:prstGeom prst="straightConnector1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55" name="Łącznik prosty ze strzałką 54"/>
          <p:cNvCxnSpPr/>
          <p:nvPr/>
        </p:nvCxnSpPr>
        <p:spPr bwMode="auto">
          <a:xfrm>
            <a:off x="4869558" y="5856962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1800000" lon="0" rev="0"/>
            </a:camera>
            <a:lightRig rig="threePt" dir="t"/>
          </a:scene3d>
        </p:spPr>
      </p:cxnSp>
      <p:cxnSp>
        <p:nvCxnSpPr>
          <p:cNvPr id="83" name="Łącznik prosty 82"/>
          <p:cNvCxnSpPr/>
          <p:nvPr/>
        </p:nvCxnSpPr>
        <p:spPr bwMode="auto">
          <a:xfrm>
            <a:off x="4192910" y="4678535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upa 84"/>
          <p:cNvGrpSpPr/>
          <p:nvPr/>
        </p:nvGrpSpPr>
        <p:grpSpPr>
          <a:xfrm>
            <a:off x="4311526" y="4442186"/>
            <a:ext cx="1105520" cy="498982"/>
            <a:chOff x="4311526" y="4442186"/>
            <a:chExt cx="1105520" cy="498982"/>
          </a:xfrm>
          <a:scene3d>
            <a:camera prst="orthographicFront">
              <a:rot lat="0" lon="3600000" rev="0"/>
            </a:camera>
            <a:lightRig rig="threePt" dir="t"/>
          </a:scene3d>
        </p:grpSpPr>
        <p:cxnSp>
          <p:nvCxnSpPr>
            <p:cNvPr id="82" name="Łącznik prosty 81"/>
            <p:cNvCxnSpPr/>
            <p:nvPr/>
          </p:nvCxnSpPr>
          <p:spPr bwMode="auto">
            <a:xfrm flipV="1">
              <a:off x="4311526" y="4442186"/>
              <a:ext cx="1105520" cy="498982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Łącznik prosty 83"/>
            <p:cNvCxnSpPr/>
            <p:nvPr/>
          </p:nvCxnSpPr>
          <p:spPr bwMode="auto">
            <a:xfrm flipV="1">
              <a:off x="4857649" y="4442186"/>
              <a:ext cx="559397" cy="25412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86" name="Łuk 85"/>
          <p:cNvSpPr/>
          <p:nvPr/>
        </p:nvSpPr>
        <p:spPr bwMode="auto">
          <a:xfrm>
            <a:off x="4716016" y="4509120"/>
            <a:ext cx="288032" cy="28803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7" name="Obraz 86" descr="Figure9e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80112" y="1323528"/>
            <a:ext cx="3492785" cy="5129808"/>
          </a:xfrm>
          <a:prstGeom prst="rect">
            <a:avLst/>
          </a:prstGeom>
        </p:spPr>
      </p:pic>
      <p:sp>
        <p:nvSpPr>
          <p:cNvPr id="41" name="pole tekstowe 40"/>
          <p:cNvSpPr txBox="1"/>
          <p:nvPr/>
        </p:nvSpPr>
        <p:spPr>
          <a:xfrm>
            <a:off x="8063880" y="6265887"/>
            <a:ext cx="10801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pl-PL" b="0" dirty="0" smtClean="0">
                <a:latin typeface="Arial" pitchFamily="34" charset="0"/>
                <a:cs typeface="Arial" pitchFamily="34" charset="0"/>
              </a:rPr>
              <a:t>PMF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956376" y="3563724"/>
            <a:ext cx="10801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pl-PL" b="0" dirty="0" err="1" smtClean="0">
                <a:latin typeface="Arial" pitchFamily="34" charset="0"/>
                <a:cs typeface="Arial" pitchFamily="34" charset="0"/>
              </a:rPr>
              <a:t>Approx</a:t>
            </a:r>
            <a:r>
              <a:rPr lang="pl-PL" b="0" dirty="0" smtClean="0">
                <a:latin typeface="Arial" pitchFamily="34" charset="0"/>
                <a:cs typeface="Arial" pitchFamily="34" charset="0"/>
              </a:rPr>
              <a:t>.</a:t>
            </a:r>
            <a:endParaRPr lang="pl-PL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Łuk 87"/>
          <p:cNvSpPr/>
          <p:nvPr/>
        </p:nvSpPr>
        <p:spPr bwMode="auto">
          <a:xfrm>
            <a:off x="4860032" y="4495537"/>
            <a:ext cx="576064" cy="733663"/>
          </a:xfrm>
          <a:prstGeom prst="arc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stealth" w="med" len="med"/>
            <a:tailEnd type="none" w="med" len="med"/>
          </a:ln>
          <a:effectLst/>
          <a:scene3d>
            <a:camera prst="orthographicFront">
              <a:rot lat="0" lon="4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9" name="Połowa ramki 88"/>
          <p:cNvSpPr/>
          <p:nvPr/>
        </p:nvSpPr>
        <p:spPr bwMode="auto">
          <a:xfrm flipV="1">
            <a:off x="4893940" y="5445457"/>
            <a:ext cx="288032" cy="369332"/>
          </a:xfrm>
          <a:prstGeom prst="halfFrame">
            <a:avLst>
              <a:gd name="adj1" fmla="val 5870"/>
              <a:gd name="adj2" fmla="val 0"/>
            </a:avLst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4" name="Picture 4" descr="four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509335" cy="5285705"/>
          </a:xfrm>
          <a:prstGeom prst="rect">
            <a:avLst/>
          </a:prstGeom>
          <a:noFill/>
        </p:spPr>
      </p:pic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179388" y="44450"/>
            <a:ext cx="878522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>
                <a:latin typeface="Arial" pitchFamily="34" charset="0"/>
                <a:cs typeface="Arial" pitchFamily="34" charset="0"/>
              </a:rPr>
              <a:t>Illustration of the four-body terms in UNRES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eello3_illu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340768"/>
            <a:ext cx="506888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79388" y="92075"/>
            <a:ext cx="8785225" cy="9541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latin typeface="Arial" pitchFamily="34" charset="0"/>
                <a:cs typeface="Arial" pitchFamily="34" charset="0"/>
              </a:rPr>
              <a:t>Illustration of the third-order correlation terms in UNRES</a:t>
            </a:r>
          </a:p>
        </p:txBody>
      </p:sp>
      <p:pic>
        <p:nvPicPr>
          <p:cNvPr id="49156" name="Picture 6" descr="eello3_illust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1772568"/>
            <a:ext cx="448151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92488" cy="45577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10792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Generic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repulsive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653136"/>
            <a:ext cx="4324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371" y="2132856"/>
            <a:ext cx="4810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6814"/>
            <a:ext cx="2486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907" y="3216852"/>
            <a:ext cx="479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3279" y="3667044"/>
            <a:ext cx="244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392488" cy="45577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10792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Long-range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sequence-specific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79" y="2204864"/>
            <a:ext cx="4886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 bwMode="auto">
          <a:xfrm>
            <a:off x="0" y="4509120"/>
            <a:ext cx="4572000" cy="72008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4744"/>
            <a:ext cx="7789862" cy="6288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79512" y="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prediction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CABS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03648" y="62082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smtClean="0">
                <a:latin typeface="Arial" pitchFamily="34" charset="0"/>
                <a:cs typeface="Arial" pitchFamily="34" charset="0"/>
              </a:rPr>
              <a:t>1ten (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thick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: model)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8024" y="61653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dirty="0" smtClean="0">
                <a:latin typeface="Arial" pitchFamily="34" charset="0"/>
                <a:cs typeface="Arial" pitchFamily="34" charset="0"/>
              </a:rPr>
              <a:t>2fxd (</a:t>
            </a:r>
            <a:r>
              <a:rPr lang="pl-PL" sz="2400" b="0" dirty="0" err="1" smtClean="0">
                <a:latin typeface="Arial" pitchFamily="34" charset="0"/>
                <a:cs typeface="Arial" pitchFamily="34" charset="0"/>
              </a:rPr>
              <a:t>thick</a:t>
            </a:r>
            <a:r>
              <a:rPr lang="pl-PL" sz="2400" b="0" dirty="0" smtClean="0">
                <a:latin typeface="Arial" pitchFamily="34" charset="0"/>
                <a:cs typeface="Arial" pitchFamily="34" charset="0"/>
              </a:rPr>
              <a:t>: model)</a:t>
            </a:r>
            <a:endParaRPr lang="pl-PL" sz="2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folding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simulations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50" y="715913"/>
            <a:ext cx="230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683404"/>
            <a:ext cx="1543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 bwMode="auto">
          <a:xfrm>
            <a:off x="3563888" y="2267580"/>
            <a:ext cx="864096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566" y="992138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 bwMode="auto">
          <a:xfrm>
            <a:off x="4644008" y="910838"/>
            <a:ext cx="864096" cy="369332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864" y="980728"/>
            <a:ext cx="1752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39405"/>
            <a:ext cx="18669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492896"/>
            <a:ext cx="4968552" cy="42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107504" y="56612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>
                <a:latin typeface="Arial" pitchFamily="34" charset="0"/>
                <a:cs typeface="Arial" pitchFamily="34" charset="0"/>
              </a:rPr>
              <a:t>Kmiecik and Koliński,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Biophys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J.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94, 726-736 (2008)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-2738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0" dirty="0" smtClean="0">
                <a:latin typeface="Arial" pitchFamily="34" charset="0"/>
                <a:cs typeface="Arial" pitchFamily="34" charset="0"/>
              </a:rPr>
              <a:t>CABS </a:t>
            </a:r>
            <a:r>
              <a:rPr lang="pl-PL" sz="4000" b="0" dirty="0" err="1" smtClean="0">
                <a:latin typeface="Arial" pitchFamily="34" charset="0"/>
                <a:cs typeface="Arial" pitchFamily="34" charset="0"/>
              </a:rPr>
              <a:t>references</a:t>
            </a:r>
            <a:endParaRPr lang="pl-PL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620688"/>
            <a:ext cx="9144000" cy="78790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A. Koliński, A. Godzik, J.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Skolnick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98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7420-7433 (1993) 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first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version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model, not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CABS). 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A Koliński, J.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Skolnick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Struct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Funct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Genet.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338-352;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353-366 (1994) 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model and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preliminary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).</a:t>
            </a:r>
            <a:endParaRPr lang="pl-PL" sz="20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 Koliński,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Acta </a:t>
            </a:r>
            <a:r>
              <a:rPr lang="pl-PL" sz="2000" i="1" dirty="0" err="1" smtClean="0">
                <a:latin typeface="Arial" pitchFamily="34" charset="0"/>
                <a:cs typeface="Arial" pitchFamily="34" charset="0"/>
              </a:rPr>
              <a:t>Biochim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. Polon.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51, 347-351 (2004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description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CABS model).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S. Kmiecik, M.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Kurcinski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A. Rutkowska, D.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Gront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Kolinski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Acta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Biochim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Polon.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53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131–143 (2006) 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denaturated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states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by CABS).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Gront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Koli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ń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Bioinformatics,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621–622, 2006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BioShell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Latek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Koli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ń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ski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0" i="1" dirty="0" err="1" smtClean="0">
                <a:latin typeface="Arial" pitchFamily="34" charset="0"/>
                <a:cs typeface="Arial" pitchFamily="34" charset="0"/>
              </a:rPr>
              <a:t>Comput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536–44,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CABS-NMR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Jamro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Koli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ń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ski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en-US" sz="2000" b="0" dirty="0" err="1" smtClean="0">
                <a:latin typeface="Arial" pitchFamily="34" charset="0"/>
                <a:cs typeface="Arial" pitchFamily="34" charset="0"/>
              </a:rPr>
              <a:t>Kmiecik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i="1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 Acids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W427-W431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(CABS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Flex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2000" dirty="0" smtClean="0"/>
              <a:t>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Błaszczyk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Jamroż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S. Kmiecik, A.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Koliński 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Acids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W406-W411, (2013) (CABS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Fold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Kurciński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Jamroż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Błaszczyk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Koliński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S. Kmiecik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Acids</a:t>
            </a:r>
            <a:r>
              <a:rPr lang="pl-PL" sz="20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i="1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(W1):W419-W424 (2015) (CABS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Dock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).  </a:t>
            </a:r>
          </a:p>
          <a:p>
            <a:pPr marL="514350" indent="-514350">
              <a:buAutoNum type="arabicPeriod"/>
            </a:pPr>
            <a:endParaRPr lang="pl-PL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pl-PL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036496" cy="44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51520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0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pl-PL" sz="3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0" dirty="0" err="1" smtClean="0">
                <a:latin typeface="Arial" pitchFamily="34" charset="0"/>
                <a:cs typeface="Arial" pitchFamily="34" charset="0"/>
              </a:rPr>
              <a:t>potentials</a:t>
            </a:r>
            <a:endParaRPr lang="pl-PL" sz="3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36512" y="59492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>
                <a:latin typeface="Arial" pitchFamily="34" charset="0"/>
                <a:cs typeface="Arial" pitchFamily="34" charset="0"/>
              </a:rPr>
              <a:t>S. Miyazawa, R.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Jernigan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000" b="0" dirty="0" err="1" smtClean="0">
                <a:latin typeface="Arial" pitchFamily="34" charset="0"/>
                <a:cs typeface="Arial" pitchFamily="34" charset="0"/>
              </a:rPr>
              <a:t>Macromolecules</a:t>
            </a:r>
            <a:r>
              <a:rPr lang="pl-PL" sz="2000" b="0" dirty="0" smtClean="0">
                <a:latin typeface="Arial" pitchFamily="34" charset="0"/>
                <a:cs typeface="Arial" pitchFamily="34" charset="0"/>
              </a:rPr>
              <a:t>, 18, 534-552 (1985)</a:t>
            </a:r>
            <a:endParaRPr lang="pl-PL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256584" cy="57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Estimating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pl-PL" sz="3200" b="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3200" b="0" dirty="0" err="1" smtClean="0">
                <a:latin typeface="Arial" pitchFamily="34" charset="0"/>
                <a:cs typeface="Arial" pitchFamily="34" charset="0"/>
              </a:rPr>
              <a:t>contacts</a:t>
            </a:r>
            <a:endParaRPr lang="pl-PL" sz="3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4" y="62855"/>
            <a:ext cx="9048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7226"/>
            <a:ext cx="8915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532812" cy="4156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52738"/>
            <a:ext cx="3914775" cy="3352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784225"/>
            <a:ext cx="4070350" cy="5308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3600450" cy="2427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96975"/>
            <a:ext cx="2187575" cy="3217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8" y="2014538"/>
            <a:ext cx="3482975" cy="23510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828675"/>
            <a:ext cx="3267075" cy="45450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9888"/>
            <a:ext cx="7561263" cy="5651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00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16846</TotalTime>
  <Words>549</Words>
  <Application>Microsoft Office PowerPoint</Application>
  <PresentationFormat>Pokaz na ekranie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Default Design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jarekp</dc:creator>
  <cp:lastModifiedBy>Adam</cp:lastModifiedBy>
  <cp:revision>1356</cp:revision>
  <dcterms:created xsi:type="dcterms:W3CDTF">2001-03-29T14:41:43Z</dcterms:created>
  <dcterms:modified xsi:type="dcterms:W3CDTF">2016-01-12T07:29:58Z</dcterms:modified>
</cp:coreProperties>
</file>