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5" r:id="rId2"/>
    <p:sldId id="327" r:id="rId3"/>
    <p:sldId id="313" r:id="rId4"/>
    <p:sldId id="328" r:id="rId5"/>
    <p:sldId id="329" r:id="rId6"/>
    <p:sldId id="330" r:id="rId7"/>
    <p:sldId id="315" r:id="rId8"/>
    <p:sldId id="326" r:id="rId9"/>
    <p:sldId id="324" r:id="rId10"/>
    <p:sldId id="323" r:id="rId11"/>
    <p:sldId id="314" r:id="rId12"/>
    <p:sldId id="343" r:id="rId13"/>
    <p:sldId id="336" r:id="rId14"/>
    <p:sldId id="309" r:id="rId15"/>
    <p:sldId id="337" r:id="rId16"/>
    <p:sldId id="338" r:id="rId17"/>
    <p:sldId id="339" r:id="rId18"/>
    <p:sldId id="335" r:id="rId19"/>
    <p:sldId id="340" r:id="rId20"/>
    <p:sldId id="341" r:id="rId21"/>
    <p:sldId id="293" r:id="rId22"/>
    <p:sldId id="346" r:id="rId23"/>
    <p:sldId id="342" r:id="rId24"/>
    <p:sldId id="347" r:id="rId25"/>
    <p:sldId id="294" r:id="rId26"/>
    <p:sldId id="344" r:id="rId27"/>
    <p:sldId id="332" r:id="rId28"/>
    <p:sldId id="333" r:id="rId29"/>
    <p:sldId id="348" r:id="rId30"/>
    <p:sldId id="349" r:id="rId31"/>
    <p:sldId id="350" r:id="rId32"/>
    <p:sldId id="351" r:id="rId33"/>
    <p:sldId id="331" r:id="rId34"/>
    <p:sldId id="353" r:id="rId35"/>
    <p:sldId id="352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5050"/>
    <a:srgbClr val="00CC66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5" autoAdjust="0"/>
    <p:restoredTop sz="94660"/>
  </p:normalViewPr>
  <p:slideViewPr>
    <p:cSldViewPr>
      <p:cViewPr>
        <p:scale>
          <a:sx n="66" d="100"/>
          <a:sy n="66" d="100"/>
        </p:scale>
        <p:origin x="-696" y="-18"/>
      </p:cViewPr>
      <p:guideLst>
        <p:guide orient="horz" pos="2208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C08E-B104-4B31-9E7A-681B96F2D392}" type="datetimeFigureOut">
              <a:rPr lang="pl-PL" smtClean="0"/>
              <a:pPr/>
              <a:t>2016-01-19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CDF4D-A4C6-413A-8D73-4E1355F978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DF4D-A4C6-413A-8D73-4E1355F9787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24215-B366-4DF2-BE73-7E263314DA67}" type="slidenum">
              <a:rPr lang="pl-PL"/>
              <a:pPr/>
              <a:t>33</a:t>
            </a:fld>
            <a:endParaRPr lang="pl-PL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101D-CF2B-4F84-891B-882D3B86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E2D9-581F-4896-9E16-4371AB83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7274-64D2-469C-AF8A-47998D354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9C3B-DD43-43A5-AD19-28689BE3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0680-4D64-4F0C-9231-01981C33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91D0-0E39-498C-82FC-9705867D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6E18-AEF1-4A6C-A4EA-35B22A1B0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7E33-71AE-4793-83C4-6AC790B1F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9358-2787-45C5-BBA5-806A6C3A5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CD90-5968-4CCC-954D-6ED6B2032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F97D-C2A6-446D-A9A3-A258A830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E1465C-3664-4C80-9C67-8875E3075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685800" algn="l"/>
              </a:tabLst>
            </a:pPr>
            <a:r>
              <a:rPr lang="pl-PL" altLang="ko-KR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Lecture</a:t>
            </a:r>
            <a:r>
              <a:rPr lang="pl-PL" altLang="ko-KR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14</a:t>
            </a:r>
          </a:p>
          <a:p>
            <a:pPr marL="457200" indent="-457200" algn="ctr">
              <a:tabLst>
                <a:tab pos="685800" algn="l"/>
              </a:tabLst>
            </a:pPr>
            <a:endParaRPr lang="pl-PL" altLang="ko-KR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Global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minimization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energy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surfaces</a:t>
            </a:r>
            <a:endParaRPr lang="pl-PL" altLang="ko-K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2"/>
          <p:cNvSpPr txBox="1">
            <a:spLocks noChangeArrowheads="1"/>
          </p:cNvSpPr>
          <p:nvPr/>
        </p:nvSpPr>
        <p:spPr bwMode="auto">
          <a:xfrm>
            <a:off x="304800" y="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dirty="0" smtClean="0"/>
              <a:t>Global </a:t>
            </a:r>
            <a:r>
              <a:rPr lang="pl-PL" sz="4000" dirty="0" err="1" smtClean="0"/>
              <a:t>minimization</a:t>
            </a:r>
            <a:r>
              <a:rPr lang="pl-PL" sz="4000" dirty="0" smtClean="0"/>
              <a:t> </a:t>
            </a:r>
            <a:r>
              <a:rPr lang="pl-PL" sz="4000" dirty="0" err="1" smtClean="0"/>
              <a:t>methods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4800" y="812423"/>
            <a:ext cx="8610600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 err="1" smtClean="0"/>
              <a:t>Deterministic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endParaRPr lang="pl-PL" sz="3200" dirty="0"/>
          </a:p>
          <a:p>
            <a:pPr>
              <a:defRPr/>
            </a:pP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Grid</a:t>
            </a:r>
            <a:r>
              <a:rPr lang="pl-PL" sz="2800" dirty="0" smtClean="0"/>
              <a:t> </a:t>
            </a:r>
            <a:r>
              <a:rPr lang="pl-PL" sz="2800" dirty="0" err="1" smtClean="0"/>
              <a:t>search</a:t>
            </a:r>
            <a:r>
              <a:rPr lang="pl-PL" sz="2800" dirty="0" smtClean="0"/>
              <a:t> (</a:t>
            </a:r>
            <a:r>
              <a:rPr lang="pl-PL" sz="2800" dirty="0" err="1" smtClean="0"/>
              <a:t>good</a:t>
            </a:r>
            <a:r>
              <a:rPr lang="pl-PL" sz="2800" dirty="0" smtClean="0"/>
              <a:t> for </a:t>
            </a:r>
            <a:r>
              <a:rPr lang="pl-PL" sz="2800" dirty="0" err="1" smtClean="0"/>
              <a:t>up</a:t>
            </a:r>
            <a:r>
              <a:rPr lang="pl-PL" sz="2800" dirty="0" smtClean="0"/>
              <a:t> to 3 </a:t>
            </a:r>
            <a:r>
              <a:rPr lang="pl-PL" sz="2800" dirty="0" err="1" smtClean="0"/>
              <a:t>dimensions</a:t>
            </a:r>
            <a:r>
              <a:rPr lang="pl-PL" sz="2800" dirty="0" smtClean="0"/>
              <a:t>).</a:t>
            </a: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Build-up</a:t>
            </a:r>
            <a:r>
              <a:rPr lang="pl-PL" sz="2800" dirty="0" smtClean="0"/>
              <a:t>.</a:t>
            </a: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Deformation</a:t>
            </a:r>
            <a:r>
              <a:rPr lang="pl-PL" sz="2800" dirty="0" smtClean="0"/>
              <a:t> </a:t>
            </a:r>
            <a:r>
              <a:rPr lang="pl-PL" sz="2800" dirty="0" err="1" smtClean="0"/>
              <a:t>algorithms</a:t>
            </a:r>
            <a:r>
              <a:rPr lang="pl-PL" sz="2800" dirty="0" smtClean="0"/>
              <a:t>.</a:t>
            </a: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endParaRPr lang="pl-PL" sz="2800" dirty="0"/>
          </a:p>
          <a:p>
            <a:pPr marL="363538" indent="-363538">
              <a:defRPr/>
            </a:pPr>
            <a:r>
              <a:rPr lang="pl-PL" sz="3200" dirty="0" err="1" smtClean="0"/>
              <a:t>Stochastic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endParaRPr lang="pl-PL" sz="3200" dirty="0"/>
          </a:p>
          <a:p>
            <a:pPr marL="363538" indent="-363538">
              <a:defRPr/>
            </a:pP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Canonical</a:t>
            </a:r>
            <a:r>
              <a:rPr lang="pl-PL" sz="2800" dirty="0" smtClean="0"/>
              <a:t> Monte Carlo/</a:t>
            </a:r>
            <a:r>
              <a:rPr lang="pl-PL" sz="2800" dirty="0" err="1" smtClean="0"/>
              <a:t>molecular</a:t>
            </a:r>
            <a:r>
              <a:rPr lang="pl-PL" sz="2800" dirty="0" smtClean="0"/>
              <a:t> </a:t>
            </a:r>
            <a:r>
              <a:rPr lang="pl-PL" sz="2800" dirty="0" err="1" smtClean="0"/>
              <a:t>dynamics</a:t>
            </a:r>
            <a:r>
              <a:rPr lang="pl-PL" sz="2800" dirty="0" smtClean="0"/>
              <a:t>.</a:t>
            </a: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smtClean="0"/>
              <a:t>Monte Carlo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Minimization</a:t>
            </a:r>
            <a:r>
              <a:rPr lang="pl-PL" sz="2800" dirty="0" smtClean="0"/>
              <a:t> (MCM) </a:t>
            </a:r>
            <a:r>
              <a:rPr lang="pl-PL" sz="2800" dirty="0" err="1" smtClean="0"/>
              <a:t>method</a:t>
            </a:r>
            <a:r>
              <a:rPr lang="pl-PL" sz="2800" dirty="0" smtClean="0"/>
              <a:t>.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Basin-hopping</a:t>
            </a:r>
            <a:r>
              <a:rPr lang="pl-PL" sz="2800" dirty="0" smtClean="0"/>
              <a:t> </a:t>
            </a:r>
            <a:r>
              <a:rPr lang="pl-PL" sz="2800" dirty="0" err="1" smtClean="0"/>
              <a:t>method</a:t>
            </a:r>
            <a:r>
              <a:rPr lang="pl-PL" sz="2800" dirty="0" smtClean="0"/>
              <a:t>.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Simulated</a:t>
            </a:r>
            <a:r>
              <a:rPr lang="pl-PL" sz="2800" dirty="0" smtClean="0"/>
              <a:t> </a:t>
            </a:r>
            <a:r>
              <a:rPr lang="pl-PL" sz="2800" dirty="0" err="1" smtClean="0"/>
              <a:t>annealing</a:t>
            </a:r>
            <a:r>
              <a:rPr lang="pl-PL" sz="2800" dirty="0" smtClean="0"/>
              <a:t>. </a:t>
            </a:r>
            <a:endParaRPr lang="pl-PL" sz="2800" dirty="0"/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pl-PL" sz="2800" dirty="0" err="1" smtClean="0"/>
              <a:t>Genetic</a:t>
            </a:r>
            <a:r>
              <a:rPr lang="pl-PL" sz="2800" dirty="0" smtClean="0"/>
              <a:t> </a:t>
            </a:r>
            <a:r>
              <a:rPr lang="pl-PL" sz="2800" dirty="0" err="1" smtClean="0"/>
              <a:t>algorithms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rpc.rice.edu/Images/TSP/tsp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5588"/>
            <a:ext cx="83820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0" y="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dirty="0" err="1" smtClean="0"/>
              <a:t>Traveling</a:t>
            </a:r>
            <a:r>
              <a:rPr lang="pl-PL" sz="3600" dirty="0" smtClean="0"/>
              <a:t> </a:t>
            </a:r>
            <a:r>
              <a:rPr lang="pl-PL" sz="3600" dirty="0" err="1"/>
              <a:t>salesman</a:t>
            </a:r>
            <a:r>
              <a:rPr lang="pl-PL" sz="3600" dirty="0"/>
              <a:t> </a:t>
            </a:r>
            <a:r>
              <a:rPr lang="pl-PL" sz="3600" dirty="0" smtClean="0"/>
              <a:t>problem </a:t>
            </a:r>
            <a:endParaRPr lang="pl-PL" sz="3600" dirty="0"/>
          </a:p>
        </p:txBody>
      </p:sp>
      <p:sp>
        <p:nvSpPr>
          <p:cNvPr id="17412" name="pole tekstowe 3"/>
          <p:cNvSpPr txBox="1">
            <a:spLocks noChangeArrowheads="1"/>
          </p:cNvSpPr>
          <p:nvPr/>
        </p:nvSpPr>
        <p:spPr bwMode="auto">
          <a:xfrm>
            <a:off x="0" y="56388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route</a:t>
            </a:r>
            <a:r>
              <a:rPr lang="pl-PL" sz="2400" dirty="0" smtClean="0"/>
              <a:t> to </a:t>
            </a:r>
            <a:r>
              <a:rPr lang="pl-PL" sz="2400" dirty="0" err="1" smtClean="0"/>
              <a:t>distribute</a:t>
            </a:r>
            <a:r>
              <a:rPr lang="pl-PL" sz="2400" dirty="0" smtClean="0"/>
              <a:t> </a:t>
            </a:r>
            <a:r>
              <a:rPr lang="pl-PL" sz="2400" dirty="0" err="1" smtClean="0"/>
              <a:t>merchandise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cities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lowest</a:t>
            </a:r>
            <a:r>
              <a:rPr lang="pl-PL" sz="2400" dirty="0" smtClean="0"/>
              <a:t> </a:t>
            </a:r>
            <a:r>
              <a:rPr lang="pl-PL" sz="2400" dirty="0" err="1" smtClean="0"/>
              <a:t>cost</a:t>
            </a:r>
            <a:r>
              <a:rPr lang="pl-PL" sz="2400" dirty="0" smtClean="0"/>
              <a:t>.</a:t>
            </a:r>
          </a:p>
          <a:p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an </a:t>
            </a:r>
            <a:r>
              <a:rPr lang="pl-PL" sz="2400" dirty="0" err="1" smtClean="0"/>
              <a:t>NP-complete</a:t>
            </a:r>
            <a:r>
              <a:rPr lang="pl-PL" sz="2400" dirty="0" smtClean="0"/>
              <a:t> problem</a:t>
            </a:r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8200" y="2667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/>
              <a:t>Deterministic</a:t>
            </a:r>
            <a:r>
              <a:rPr lang="pl-PL" sz="4000" dirty="0" smtClean="0"/>
              <a:t> </a:t>
            </a:r>
            <a:r>
              <a:rPr lang="pl-PL" sz="4000" dirty="0" err="1" smtClean="0"/>
              <a:t>methods</a:t>
            </a:r>
            <a:endParaRPr lang="pl-PL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Met-enkephalin ball-and-s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13880" y="2367778"/>
            <a:ext cx="4872257" cy="1813101"/>
          </a:xfrm>
          <a:prstGeom prst="rect">
            <a:avLst/>
          </a:prstGeom>
          <a:noFill/>
        </p:spPr>
      </p:pic>
      <p:sp>
        <p:nvSpPr>
          <p:cNvPr id="3" name="Schemat blokowy: proces 2"/>
          <p:cNvSpPr/>
          <p:nvPr/>
        </p:nvSpPr>
        <p:spPr>
          <a:xfrm>
            <a:off x="2057400" y="990601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Tyr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chemat blokowy: proces 3"/>
          <p:cNvSpPr/>
          <p:nvPr/>
        </p:nvSpPr>
        <p:spPr>
          <a:xfrm>
            <a:off x="3200400" y="990601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chemat blokowy: proces 4"/>
          <p:cNvSpPr/>
          <p:nvPr/>
        </p:nvSpPr>
        <p:spPr>
          <a:xfrm>
            <a:off x="4343400" y="990601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chemat blokowy: proces 5"/>
          <p:cNvSpPr/>
          <p:nvPr/>
        </p:nvSpPr>
        <p:spPr>
          <a:xfrm>
            <a:off x="5562600" y="990601"/>
            <a:ext cx="6858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Phe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chemat blokowy: proces 6"/>
          <p:cNvSpPr/>
          <p:nvPr/>
        </p:nvSpPr>
        <p:spPr>
          <a:xfrm>
            <a:off x="6858000" y="990601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Nawias klamrowy zamykający 9"/>
          <p:cNvSpPr/>
          <p:nvPr/>
        </p:nvSpPr>
        <p:spPr>
          <a:xfrm rot="5400000">
            <a:off x="2819400" y="1066801"/>
            <a:ext cx="304800" cy="152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5181600" y="1066801"/>
            <a:ext cx="304800" cy="152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Nawias klamrowy zamykający 11"/>
          <p:cNvSpPr/>
          <p:nvPr/>
        </p:nvSpPr>
        <p:spPr>
          <a:xfrm rot="16200000" flipV="1">
            <a:off x="3962400" y="1"/>
            <a:ext cx="304800" cy="152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/>
          <p:cNvSpPr/>
          <p:nvPr/>
        </p:nvSpPr>
        <p:spPr>
          <a:xfrm rot="16200000" flipV="1">
            <a:off x="6324600" y="1"/>
            <a:ext cx="304800" cy="152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/>
          <p:cNvSpPr/>
          <p:nvPr/>
        </p:nvSpPr>
        <p:spPr>
          <a:xfrm>
            <a:off x="2057400" y="3124200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Tyr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Schemat blokowy: proces 14"/>
          <p:cNvSpPr/>
          <p:nvPr/>
        </p:nvSpPr>
        <p:spPr>
          <a:xfrm>
            <a:off x="3200400" y="3124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Schemat blokowy: proces 15"/>
          <p:cNvSpPr/>
          <p:nvPr/>
        </p:nvSpPr>
        <p:spPr>
          <a:xfrm>
            <a:off x="4343400" y="3124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Schemat blokowy: proces 16"/>
          <p:cNvSpPr/>
          <p:nvPr/>
        </p:nvSpPr>
        <p:spPr>
          <a:xfrm>
            <a:off x="5562600" y="3124203"/>
            <a:ext cx="6858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Phe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chemat blokowy: proces 17"/>
          <p:cNvSpPr/>
          <p:nvPr/>
        </p:nvSpPr>
        <p:spPr>
          <a:xfrm>
            <a:off x="6858000" y="3124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Nawias klamrowy zamykający 18"/>
          <p:cNvSpPr/>
          <p:nvPr/>
        </p:nvSpPr>
        <p:spPr>
          <a:xfrm rot="5400000">
            <a:off x="3300186" y="2781303"/>
            <a:ext cx="304800" cy="2362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Nawias klamrowy zamykający 19"/>
          <p:cNvSpPr/>
          <p:nvPr/>
        </p:nvSpPr>
        <p:spPr>
          <a:xfrm rot="16200000" flipV="1">
            <a:off x="5715000" y="1676404"/>
            <a:ext cx="304800" cy="2438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2057400" y="5029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Tyr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Schemat blokowy: proces 21"/>
          <p:cNvSpPr/>
          <p:nvPr/>
        </p:nvSpPr>
        <p:spPr>
          <a:xfrm>
            <a:off x="3200400" y="5029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3" name="Schemat blokowy: proces 22"/>
          <p:cNvSpPr/>
          <p:nvPr/>
        </p:nvSpPr>
        <p:spPr>
          <a:xfrm>
            <a:off x="4343400" y="5029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Gly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4" name="Schemat blokowy: proces 23"/>
          <p:cNvSpPr/>
          <p:nvPr/>
        </p:nvSpPr>
        <p:spPr>
          <a:xfrm>
            <a:off x="5562600" y="5029203"/>
            <a:ext cx="6858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Phe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5" name="Schemat blokowy: proces 24"/>
          <p:cNvSpPr/>
          <p:nvPr/>
        </p:nvSpPr>
        <p:spPr>
          <a:xfrm>
            <a:off x="6858000" y="5029203"/>
            <a:ext cx="60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6" name="Nawias klamrowy zamykający 25"/>
          <p:cNvSpPr/>
          <p:nvPr/>
        </p:nvSpPr>
        <p:spPr>
          <a:xfrm rot="5400000">
            <a:off x="4526643" y="3459846"/>
            <a:ext cx="381000" cy="4891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228600" y="-76202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A </a:t>
            </a:r>
            <a:r>
              <a:rPr lang="pl-PL" sz="4000" dirty="0" err="1" smtClean="0"/>
              <a:t>scheme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build-up</a:t>
            </a:r>
            <a:r>
              <a:rPr lang="pl-PL" sz="4000" dirty="0" smtClean="0"/>
              <a:t> </a:t>
            </a:r>
            <a:r>
              <a:rPr lang="pl-PL" sz="4000" dirty="0" err="1" smtClean="0"/>
              <a:t>method</a:t>
            </a:r>
            <a:endParaRPr lang="pl-PL" sz="40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4611912" y="2133601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4648200" y="4191003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iekt 31"/>
          <p:cNvGraphicFramePr>
            <a:graphicFrameLocks noChangeAspect="1"/>
          </p:cNvGraphicFramePr>
          <p:nvPr/>
        </p:nvGraphicFramePr>
        <p:xfrm>
          <a:off x="6468035" y="2209801"/>
          <a:ext cx="1990165" cy="457200"/>
        </p:xfrm>
        <a:graphic>
          <a:graphicData uri="http://schemas.openxmlformats.org/presentationml/2006/ole">
            <p:oleObj spid="_x0000_s50179" name="Równanie" r:id="rId4" imgW="939600" imgH="215640" progId="Equation.3">
              <p:embed/>
            </p:oleObj>
          </a:graphicData>
        </a:graphic>
      </p:graphicFrame>
      <p:graphicFrame>
        <p:nvGraphicFramePr>
          <p:cNvPr id="33" name="Obiekt 32"/>
          <p:cNvGraphicFramePr>
            <a:graphicFrameLocks noChangeAspect="1"/>
          </p:cNvGraphicFramePr>
          <p:nvPr/>
        </p:nvGraphicFramePr>
        <p:xfrm>
          <a:off x="6544235" y="4267203"/>
          <a:ext cx="1990165" cy="457200"/>
        </p:xfrm>
        <a:graphic>
          <a:graphicData uri="http://schemas.openxmlformats.org/presentationml/2006/ole">
            <p:oleObj spid="_x0000_s50180" name="Równanie" r:id="rId5" imgW="939600" imgH="215640" progId="Equation.3">
              <p:embed/>
            </p:oleObj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2209800" y="21336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Minimize</a:t>
            </a:r>
            <a:r>
              <a:rPr lang="pl-PL" dirty="0" smtClean="0"/>
              <a:t> </a:t>
            </a:r>
            <a:r>
              <a:rPr lang="pl-PL" dirty="0" err="1" smtClean="0"/>
              <a:t>dipeptide</a:t>
            </a:r>
            <a:r>
              <a:rPr lang="pl-PL" dirty="0" smtClean="0"/>
              <a:t> energy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209800" y="419100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Minimize</a:t>
            </a:r>
            <a:r>
              <a:rPr lang="pl-PL" dirty="0" smtClean="0"/>
              <a:t> </a:t>
            </a:r>
            <a:r>
              <a:rPr lang="pl-PL" dirty="0" err="1" smtClean="0"/>
              <a:t>tripeptide</a:t>
            </a:r>
            <a:r>
              <a:rPr lang="pl-PL" dirty="0" smtClean="0"/>
              <a:t> energy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6200" y="6059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Minimize</a:t>
            </a:r>
            <a:r>
              <a:rPr lang="pl-PL" dirty="0" smtClean="0"/>
              <a:t>  energy of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molecule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4724400" y="21336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select</a:t>
            </a:r>
            <a:r>
              <a:rPr lang="pl-PL" dirty="0"/>
              <a:t> </a:t>
            </a:r>
            <a:r>
              <a:rPr lang="pl-PL" dirty="0" err="1" smtClean="0"/>
              <a:t>dipeptides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724400" y="41910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select</a:t>
            </a:r>
            <a:r>
              <a:rPr lang="pl-PL" dirty="0"/>
              <a:t> </a:t>
            </a:r>
            <a:r>
              <a:rPr lang="pl-PL" dirty="0" err="1" smtClean="0"/>
              <a:t>tripeptides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362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Nikiforovich</a:t>
            </a:r>
            <a:r>
              <a:rPr lang="pl-PL" dirty="0" smtClean="0"/>
              <a:t>, </a:t>
            </a:r>
            <a:r>
              <a:rPr lang="pl-PL" dirty="0" err="1" smtClean="0"/>
              <a:t>Shenderovich</a:t>
            </a:r>
            <a:r>
              <a:rPr lang="pl-PL" dirty="0" smtClean="0"/>
              <a:t>, </a:t>
            </a:r>
            <a:r>
              <a:rPr lang="pl-PL" dirty="0" err="1" smtClean="0"/>
              <a:t>Galaktionov</a:t>
            </a:r>
            <a:r>
              <a:rPr lang="pl-PL" dirty="0" smtClean="0"/>
              <a:t>, </a:t>
            </a:r>
            <a:r>
              <a:rPr lang="pl-PL" i="1" dirty="0" err="1" smtClean="0"/>
              <a:t>Bioorg</a:t>
            </a:r>
            <a:r>
              <a:rPr lang="pl-PL" i="1" dirty="0" smtClean="0"/>
              <a:t>. </a:t>
            </a:r>
            <a:r>
              <a:rPr lang="pl-PL" i="1" dirty="0" err="1" smtClean="0"/>
              <a:t>Khimiya</a:t>
            </a:r>
            <a:endParaRPr lang="pl-PL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2913"/>
            <a:ext cx="61722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81000" y="5453742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gramicidin</a:t>
            </a:r>
            <a:r>
              <a:rPr lang="pl-PL" dirty="0" smtClean="0"/>
              <a:t> S</a:t>
            </a:r>
            <a:r>
              <a:rPr lang="en-US" dirty="0" smtClean="0"/>
              <a:t> </a:t>
            </a:r>
            <a:r>
              <a:rPr lang="pl-PL" dirty="0" err="1" smtClean="0"/>
              <a:t>computed</a:t>
            </a:r>
            <a:r>
              <a:rPr lang="pl-PL" dirty="0" smtClean="0"/>
              <a:t> 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build-up</a:t>
            </a:r>
            <a:r>
              <a:rPr lang="pl-PL" dirty="0" smtClean="0"/>
              <a:t> </a:t>
            </a:r>
            <a:r>
              <a:rPr lang="pl-PL" dirty="0" err="1" smtClean="0"/>
              <a:t>method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ECEPP/3 </a:t>
            </a:r>
            <a:r>
              <a:rPr lang="pl-PL" dirty="0" err="1" smtClean="0"/>
              <a:t>force</a:t>
            </a:r>
            <a:r>
              <a:rPr lang="pl-PL" dirty="0" smtClean="0"/>
              <a:t> field</a:t>
            </a:r>
            <a:r>
              <a:rPr lang="en-US" dirty="0" smtClean="0"/>
              <a:t> </a:t>
            </a:r>
            <a:r>
              <a:rPr lang="en-US" dirty="0"/>
              <a:t>(M. </a:t>
            </a:r>
            <a:r>
              <a:rPr lang="en-US" dirty="0" err="1"/>
              <a:t>Dygert</a:t>
            </a:r>
            <a:r>
              <a:rPr lang="en-US" dirty="0"/>
              <a:t>, N. Go, H.A. </a:t>
            </a:r>
            <a:r>
              <a:rPr lang="en-US" dirty="0" err="1"/>
              <a:t>Scheraga</a:t>
            </a:r>
            <a:r>
              <a:rPr lang="en-US" dirty="0"/>
              <a:t>, Macromolecules, 8, 750-761 (1975).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turned</a:t>
            </a:r>
            <a:r>
              <a:rPr lang="pl-PL" dirty="0" smtClean="0"/>
              <a:t> out to be </a:t>
            </a:r>
            <a:r>
              <a:rPr lang="pl-PL" dirty="0" err="1" smtClean="0"/>
              <a:t>effectively</a:t>
            </a:r>
            <a:r>
              <a:rPr lang="pl-PL" dirty="0" smtClean="0"/>
              <a:t> </a:t>
            </a:r>
            <a:r>
              <a:rPr lang="pl-PL" dirty="0" err="1" smtClean="0"/>
              <a:t>identical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NMR </a:t>
            </a:r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determined</a:t>
            </a:r>
            <a:r>
              <a:rPr lang="pl-PL" dirty="0" smtClean="0"/>
              <a:t> </a:t>
            </a:r>
            <a:r>
              <a:rPr lang="pl-PL" dirty="0" err="1" smtClean="0"/>
              <a:t>later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600" y="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Conformation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melittin</a:t>
            </a:r>
            <a:r>
              <a:rPr lang="pl-PL" sz="3200" dirty="0" smtClean="0"/>
              <a:t> by </a:t>
            </a:r>
            <a:r>
              <a:rPr lang="pl-PL" sz="3200" dirty="0" err="1" smtClean="0"/>
              <a:t>build-up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800" y="609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H-GIGAVLKVLTTGLPALISWIKRKRQQ-NH</a:t>
            </a:r>
            <a:r>
              <a:rPr lang="pl-PL" sz="2400" baseline="-25000" dirty="0" smtClean="0"/>
              <a:t>2 </a:t>
            </a:r>
            <a:r>
              <a:rPr lang="pl-PL" sz="2400" dirty="0" smtClean="0"/>
              <a:t>(26 </a:t>
            </a:r>
            <a:r>
              <a:rPr lang="pl-PL" sz="2400" dirty="0" err="1" smtClean="0"/>
              <a:t>residues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286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Pincus</a:t>
            </a:r>
            <a:r>
              <a:rPr lang="pl-PL" sz="2000" dirty="0" smtClean="0"/>
              <a:t> and </a:t>
            </a:r>
            <a:r>
              <a:rPr lang="pl-PL" sz="2000" dirty="0" err="1" smtClean="0"/>
              <a:t>Scheraga</a:t>
            </a:r>
            <a:r>
              <a:rPr lang="pl-PL" sz="2000" dirty="0" smtClean="0"/>
              <a:t>, </a:t>
            </a:r>
            <a:r>
              <a:rPr lang="pl-PL" sz="2000" i="1" dirty="0" smtClean="0"/>
              <a:t>Proc. </a:t>
            </a:r>
            <a:r>
              <a:rPr lang="pl-PL" sz="2000" i="1" dirty="0" err="1" smtClean="0"/>
              <a:t>Natl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Acad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Sci</a:t>
            </a:r>
            <a:r>
              <a:rPr lang="pl-PL" sz="2000" i="1" dirty="0" smtClean="0"/>
              <a:t>. USA,</a:t>
            </a:r>
            <a:r>
              <a:rPr lang="pl-PL" sz="2000" dirty="0" smtClean="0"/>
              <a:t> </a:t>
            </a:r>
            <a:r>
              <a:rPr lang="pl-PL" sz="2000" b="1" dirty="0" smtClean="0"/>
              <a:t>79</a:t>
            </a:r>
            <a:r>
              <a:rPr lang="pl-PL" sz="2000" dirty="0" smtClean="0"/>
              <a:t>, 5107-5110, 1982</a:t>
            </a:r>
            <a:endParaRPr lang="pl-PL" sz="20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5433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010025"/>
            <a:ext cx="3476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1143000"/>
            <a:ext cx="3552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733800"/>
            <a:ext cx="3200400" cy="23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4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Diffusion</a:t>
            </a:r>
            <a:r>
              <a:rPr lang="pl-PL" sz="3200" dirty="0" smtClean="0"/>
              <a:t> </a:t>
            </a:r>
            <a:r>
              <a:rPr lang="pl-PL" sz="3200" dirty="0" err="1" smtClean="0"/>
              <a:t>equation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(DEM)</a:t>
            </a:r>
            <a:endParaRPr lang="pl-PL" sz="32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953000" cy="282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105400" y="274017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Adding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derivative</a:t>
            </a:r>
            <a:r>
              <a:rPr lang="pl-PL" dirty="0" smtClean="0"/>
              <a:t> </a:t>
            </a:r>
            <a:r>
              <a:rPr lang="pl-PL" dirty="0" err="1" smtClean="0"/>
              <a:t>kills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higher-energy</a:t>
            </a:r>
            <a:r>
              <a:rPr lang="pl-PL" dirty="0" smtClean="0"/>
              <a:t> minimum.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4800" y="343490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repeat</a:t>
            </a:r>
            <a:r>
              <a:rPr lang="pl-PL" dirty="0" smtClean="0"/>
              <a:t> te </a:t>
            </a:r>
            <a:r>
              <a:rPr lang="pl-PL" dirty="0" err="1" smtClean="0"/>
              <a:t>process</a:t>
            </a:r>
            <a:r>
              <a:rPr lang="pl-PL" dirty="0" smtClean="0"/>
              <a:t> for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r>
              <a:rPr lang="pl-PL" dirty="0" smtClean="0"/>
              <a:t>: 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5137150" y="920303"/>
          <a:ext cx="3702050" cy="1719262"/>
        </p:xfrm>
        <a:graphic>
          <a:graphicData uri="http://schemas.openxmlformats.org/presentationml/2006/ole">
            <p:oleObj spid="_x0000_s74755" name="Równanie" r:id="rId4" imgW="1803240" imgH="838080" progId="Equation.3">
              <p:embed/>
            </p:oleObj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457200" y="4038600"/>
          <a:ext cx="6623050" cy="1041400"/>
        </p:xfrm>
        <a:graphic>
          <a:graphicData uri="http://schemas.openxmlformats.org/presentationml/2006/ole">
            <p:oleObj spid="_x0000_s74756" name="Równanie" r:id="rId5" imgW="3225600" imgH="507960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28600" y="5334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But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r>
              <a:rPr lang="pl-PL" dirty="0" smtClean="0"/>
              <a:t> to </a:t>
            </a:r>
            <a:r>
              <a:rPr lang="pl-PL" dirty="0" err="1" smtClean="0"/>
              <a:t>one-dimensional</a:t>
            </a:r>
            <a:r>
              <a:rPr lang="pl-PL" dirty="0" smtClean="0"/>
              <a:t> </a:t>
            </a:r>
            <a:r>
              <a:rPr lang="pl-PL" dirty="0" err="1" smtClean="0"/>
              <a:t>diffusion</a:t>
            </a:r>
            <a:r>
              <a:rPr lang="pl-PL" dirty="0" smtClean="0"/>
              <a:t> </a:t>
            </a:r>
            <a:r>
              <a:rPr lang="pl-PL" dirty="0" err="1" smtClean="0"/>
              <a:t>equation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1752600" y="5922963"/>
          <a:ext cx="3781425" cy="858837"/>
        </p:xfrm>
        <a:graphic>
          <a:graphicData uri="http://schemas.openxmlformats.org/presentationml/2006/ole">
            <p:oleObj spid="_x0000_s74757" name="Równanie" r:id="rId6" imgW="18414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In general</a:t>
            </a:r>
            <a:endParaRPr lang="pl-PL" sz="28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1047750" y="762000"/>
          <a:ext cx="6248400" cy="1371600"/>
        </p:xfrm>
        <a:graphic>
          <a:graphicData uri="http://schemas.openxmlformats.org/presentationml/2006/ole">
            <p:oleObj spid="_x0000_s75778" name="Równanie" r:id="rId3" imgW="2082600" imgH="457200" progId="Equation.3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4800" y="2667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Procedure</a:t>
            </a:r>
            <a:r>
              <a:rPr lang="pl-PL" sz="2800" dirty="0" smtClean="0"/>
              <a:t>:</a:t>
            </a:r>
          </a:p>
          <a:p>
            <a:endParaRPr lang="pl-PL" sz="2800" dirty="0" smtClean="0"/>
          </a:p>
          <a:p>
            <a:pPr marL="342900" indent="-342900">
              <a:buAutoNum type="arabicPeriod"/>
            </a:pPr>
            <a:r>
              <a:rPr lang="pl-PL" sz="2800" dirty="0" err="1" smtClean="0"/>
              <a:t>Solve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diffusion</a:t>
            </a:r>
            <a:r>
              <a:rPr lang="pl-PL" sz="2800" dirty="0" smtClean="0"/>
              <a:t> </a:t>
            </a:r>
            <a:r>
              <a:rPr lang="pl-PL" sz="2800" dirty="0" err="1" smtClean="0"/>
              <a:t>equation</a:t>
            </a:r>
            <a:r>
              <a:rPr lang="pl-PL" sz="2800" dirty="0" smtClean="0"/>
              <a:t> for </a:t>
            </a:r>
            <a:r>
              <a:rPr lang="pl-PL" sz="2800" dirty="0" err="1" smtClean="0"/>
              <a:t>the</a:t>
            </a:r>
            <a:r>
              <a:rPr lang="pl-PL" sz="2800" dirty="0" smtClean="0"/>
              <a:t> system under </a:t>
            </a:r>
            <a:r>
              <a:rPr lang="pl-PL" sz="2800" dirty="0" err="1" smtClean="0"/>
              <a:t>study</a:t>
            </a:r>
            <a:r>
              <a:rPr lang="pl-PL" sz="2800" dirty="0" smtClean="0"/>
              <a:t> for </a:t>
            </a:r>
            <a:r>
              <a:rPr lang="pl-PL" sz="2800" i="1" dirty="0" smtClean="0"/>
              <a:t>t</a:t>
            </a:r>
            <a:r>
              <a:rPr lang="pl-PL" sz="2800" dirty="0" smtClean="0"/>
              <a:t> (</a:t>
            </a:r>
            <a:r>
              <a:rPr lang="pl-PL" sz="2800" dirty="0" err="1" smtClean="0"/>
              <a:t>deformation</a:t>
            </a:r>
            <a:r>
              <a:rPr lang="pl-PL" sz="2800" dirty="0" smtClean="0"/>
              <a:t> </a:t>
            </a:r>
            <a:r>
              <a:rPr lang="pl-PL" sz="2800" dirty="0" err="1" smtClean="0"/>
              <a:t>parameter</a:t>
            </a:r>
            <a:r>
              <a:rPr lang="pl-PL" sz="2800" dirty="0" smtClean="0"/>
              <a:t>) </a:t>
            </a:r>
            <a:r>
              <a:rPr lang="pl-PL" sz="2800" dirty="0" err="1" smtClean="0"/>
              <a:t>at</a:t>
            </a:r>
            <a:r>
              <a:rPr lang="pl-PL" sz="2800" dirty="0" smtClean="0"/>
              <a:t> </a:t>
            </a:r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 smtClean="0"/>
              <a:t>only</a:t>
            </a:r>
            <a:r>
              <a:rPr lang="pl-PL" sz="2800" dirty="0" smtClean="0"/>
              <a:t> one minimum </a:t>
            </a:r>
            <a:r>
              <a:rPr lang="pl-PL" sz="2800" dirty="0" err="1" smtClean="0"/>
              <a:t>remains</a:t>
            </a:r>
            <a:r>
              <a:rPr lang="pl-PL" sz="2800" dirty="0" smtClean="0"/>
              <a:t>.</a:t>
            </a:r>
          </a:p>
          <a:p>
            <a:pPr marL="342900" indent="-342900">
              <a:buAutoNum type="arabicPeriod"/>
            </a:pPr>
            <a:endParaRPr lang="pl-PL" sz="2800" dirty="0" smtClean="0"/>
          </a:p>
          <a:p>
            <a:pPr marL="342900" indent="-342900">
              <a:buAutoNum type="arabicPeriod"/>
            </a:pPr>
            <a:r>
              <a:rPr lang="pl-PL" sz="2800" dirty="0" err="1" smtClean="0"/>
              <a:t>Gradually</a:t>
            </a:r>
            <a:r>
              <a:rPr lang="pl-PL" sz="2800" dirty="0" smtClean="0"/>
              <a:t> </a:t>
            </a:r>
            <a:r>
              <a:rPr lang="pl-PL" sz="2800" dirty="0" err="1" smtClean="0"/>
              <a:t>reverse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transformation</a:t>
            </a:r>
            <a:r>
              <a:rPr lang="pl-PL" sz="2800" dirty="0" smtClean="0"/>
              <a:t> </a:t>
            </a:r>
            <a:r>
              <a:rPr lang="pl-PL" sz="2800" dirty="0" err="1" smtClean="0"/>
              <a:t>until</a:t>
            </a:r>
            <a:r>
              <a:rPr lang="pl-PL" sz="2800" dirty="0" smtClean="0"/>
              <a:t> </a:t>
            </a:r>
            <a:r>
              <a:rPr lang="pl-PL" sz="2800" i="1" dirty="0" smtClean="0"/>
              <a:t>t</a:t>
            </a:r>
            <a:r>
              <a:rPr lang="pl-PL" sz="2800" dirty="0" smtClean="0"/>
              <a:t>=0 (no </a:t>
            </a:r>
            <a:r>
              <a:rPr lang="pl-PL" sz="2800" dirty="0" err="1" smtClean="0"/>
              <a:t>deformation</a:t>
            </a:r>
            <a:r>
              <a:rPr lang="pl-PL" sz="2800" dirty="0" smtClean="0"/>
              <a:t>).</a:t>
            </a:r>
            <a:endParaRPr lang="pl-PL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528" y="76200"/>
            <a:ext cx="6167272" cy="611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152400" y="6400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Piela, Kostrowicki, </a:t>
            </a:r>
            <a:r>
              <a:rPr lang="pl-PL" sz="2000" dirty="0" err="1" smtClean="0"/>
              <a:t>Scheraga</a:t>
            </a:r>
            <a:r>
              <a:rPr lang="pl-PL" sz="2000" dirty="0" smtClean="0"/>
              <a:t>, </a:t>
            </a:r>
            <a:r>
              <a:rPr lang="pl-PL" sz="2000" i="1" dirty="0" smtClean="0"/>
              <a:t>J.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93</a:t>
            </a:r>
            <a:r>
              <a:rPr lang="pl-PL" sz="2000" dirty="0" smtClean="0"/>
              <a:t>, 3339 (1989)</a:t>
            </a: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3004458" y="4953000"/>
            <a:ext cx="119742" cy="914400"/>
          </a:xfrm>
          <a:prstGeom prst="straightConnector1">
            <a:avLst/>
          </a:prstGeom>
          <a:ln w="317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3200400" y="4191000"/>
            <a:ext cx="228600" cy="685800"/>
          </a:xfrm>
          <a:prstGeom prst="straightConnector1">
            <a:avLst/>
          </a:prstGeom>
          <a:ln w="317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3429000" y="3581400"/>
            <a:ext cx="381000" cy="533400"/>
          </a:xfrm>
          <a:prstGeom prst="straightConnector1">
            <a:avLst/>
          </a:prstGeom>
          <a:ln w="317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3810000" y="2590800"/>
            <a:ext cx="76200" cy="914400"/>
          </a:xfrm>
          <a:prstGeom prst="straightConnector1">
            <a:avLst/>
          </a:prstGeom>
          <a:ln w="317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3886200" y="1981200"/>
            <a:ext cx="76200" cy="533400"/>
          </a:xfrm>
          <a:prstGeom prst="straightConnector1">
            <a:avLst/>
          </a:prstGeom>
          <a:ln w="317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Initial</a:t>
            </a:r>
            <a:r>
              <a:rPr lang="pl-PL" sz="3200" dirty="0" smtClean="0"/>
              <a:t> </a:t>
            </a:r>
            <a:r>
              <a:rPr lang="pl-PL" sz="3200" dirty="0" err="1" smtClean="0"/>
              <a:t>application</a:t>
            </a:r>
            <a:r>
              <a:rPr lang="pl-PL" sz="3200" dirty="0" smtClean="0"/>
              <a:t>: </a:t>
            </a:r>
            <a:r>
              <a:rPr lang="pl-PL" sz="3200" dirty="0" err="1" smtClean="0"/>
              <a:t>pseudoethane</a:t>
            </a:r>
            <a:r>
              <a:rPr lang="pl-PL" sz="3200" dirty="0" smtClean="0"/>
              <a:t> </a:t>
            </a:r>
            <a:r>
              <a:rPr lang="pl-PL" sz="3200" dirty="0" err="1" smtClean="0"/>
              <a:t>molecule</a:t>
            </a:r>
            <a:endParaRPr lang="pl-PL" sz="32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9" y="1143000"/>
            <a:ext cx="330076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3962400" cy="58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ze strzałką 5"/>
          <p:cNvCxnSpPr/>
          <p:nvPr/>
        </p:nvCxnSpPr>
        <p:spPr>
          <a:xfrm>
            <a:off x="6553200" y="1905000"/>
            <a:ext cx="76200" cy="12192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04800" y="4267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Atoms</a:t>
            </a:r>
            <a:r>
              <a:rPr lang="pl-PL" sz="2400" dirty="0" smtClean="0"/>
              <a:t> </a:t>
            </a:r>
            <a:r>
              <a:rPr lang="pl-PL" sz="2400" dirty="0" err="1" smtClean="0"/>
              <a:t>interact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LJ </a:t>
            </a:r>
            <a:r>
              <a:rPr lang="pl-PL" sz="2400" dirty="0" err="1" smtClean="0"/>
              <a:t>potential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28600" y="59977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Piela, Kostrowicki, </a:t>
            </a:r>
            <a:r>
              <a:rPr lang="pl-PL" sz="2000" dirty="0" err="1" smtClean="0"/>
              <a:t>Scheraga</a:t>
            </a:r>
            <a:r>
              <a:rPr lang="pl-PL" sz="2000" dirty="0" smtClean="0"/>
              <a:t>, </a:t>
            </a:r>
            <a:r>
              <a:rPr lang="pl-PL" sz="2000" i="1" dirty="0" smtClean="0"/>
              <a:t>J.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93</a:t>
            </a:r>
            <a:r>
              <a:rPr lang="pl-PL" sz="2000" dirty="0" smtClean="0"/>
              <a:t>, 3339 (1989)</a:t>
            </a:r>
            <a:endParaRPr lang="pl-PL" sz="2000" dirty="0"/>
          </a:p>
        </p:txBody>
      </p:sp>
      <p:cxnSp>
        <p:nvCxnSpPr>
          <p:cNvPr id="23" name="Łącznik prosty ze strzałką 22"/>
          <p:cNvCxnSpPr/>
          <p:nvPr/>
        </p:nvCxnSpPr>
        <p:spPr>
          <a:xfrm>
            <a:off x="6629400" y="2895600"/>
            <a:ext cx="76200" cy="12192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6705600" y="4114800"/>
            <a:ext cx="228600" cy="11430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6934200" y="5257800"/>
            <a:ext cx="0" cy="9906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ChangeArrowheads="1"/>
          </p:cNvSpPr>
          <p:nvPr/>
        </p:nvSpPr>
        <p:spPr bwMode="auto">
          <a:xfrm>
            <a:off x="1981200" y="1752600"/>
            <a:ext cx="533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1981200" y="4419600"/>
            <a:ext cx="533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2438400" y="0"/>
            <a:ext cx="4538663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 Unicode MS" pitchFamily="34" charset="-128"/>
              </a:rPr>
              <a:t>Global </a:t>
            </a:r>
            <a:r>
              <a:rPr lang="pl-PL" sz="3600" dirty="0" smtClean="0">
                <a:latin typeface="Arial Unicode MS" pitchFamily="34" charset="-128"/>
              </a:rPr>
              <a:t>min</a:t>
            </a:r>
            <a:r>
              <a:rPr lang="en-US" sz="3600" dirty="0" err="1" smtClean="0">
                <a:latin typeface="Arial Unicode MS" pitchFamily="34" charset="-128"/>
              </a:rPr>
              <a:t>imization</a:t>
            </a:r>
            <a:endParaRPr lang="en-US" sz="3600" dirty="0">
              <a:latin typeface="Arial Unicode MS" pitchFamily="34" charset="-128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77863" y="838200"/>
            <a:ext cx="79248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Local minimization: find a minimum in the neighborhood of the current point.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79248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Global minimization (optimization): find the point with the lowest function value.</a:t>
            </a:r>
          </a:p>
        </p:txBody>
      </p:sp>
      <p:sp>
        <p:nvSpPr>
          <p:cNvPr id="30727" name="Freeform 5"/>
          <p:cNvSpPr>
            <a:spLocks/>
          </p:cNvSpPr>
          <p:nvPr/>
        </p:nvSpPr>
        <p:spPr bwMode="auto">
          <a:xfrm rot="-4827">
            <a:off x="1979613" y="1695450"/>
            <a:ext cx="5332412" cy="1427163"/>
          </a:xfrm>
          <a:custGeom>
            <a:avLst/>
            <a:gdLst>
              <a:gd name="T0" fmla="*/ 0 w 3793"/>
              <a:gd name="T1" fmla="*/ 0 h 899"/>
              <a:gd name="T2" fmla="*/ 145 w 3793"/>
              <a:gd name="T3" fmla="*/ 547 h 899"/>
              <a:gd name="T4" fmla="*/ 385 w 3793"/>
              <a:gd name="T5" fmla="*/ 643 h 899"/>
              <a:gd name="T6" fmla="*/ 769 w 3793"/>
              <a:gd name="T7" fmla="*/ 451 h 899"/>
              <a:gd name="T8" fmla="*/ 1153 w 3793"/>
              <a:gd name="T9" fmla="*/ 691 h 899"/>
              <a:gd name="T10" fmla="*/ 1585 w 3793"/>
              <a:gd name="T11" fmla="*/ 883 h 899"/>
              <a:gd name="T12" fmla="*/ 1873 w 3793"/>
              <a:gd name="T13" fmla="*/ 787 h 899"/>
              <a:gd name="T14" fmla="*/ 2209 w 3793"/>
              <a:gd name="T15" fmla="*/ 595 h 899"/>
              <a:gd name="T16" fmla="*/ 2497 w 3793"/>
              <a:gd name="T17" fmla="*/ 691 h 899"/>
              <a:gd name="T18" fmla="*/ 2785 w 3793"/>
              <a:gd name="T19" fmla="*/ 403 h 899"/>
              <a:gd name="T20" fmla="*/ 3121 w 3793"/>
              <a:gd name="T21" fmla="*/ 307 h 899"/>
              <a:gd name="T22" fmla="*/ 3313 w 3793"/>
              <a:gd name="T23" fmla="*/ 403 h 899"/>
              <a:gd name="T24" fmla="*/ 3793 w 3793"/>
              <a:gd name="T25" fmla="*/ 19 h 8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3"/>
              <a:gd name="T40" fmla="*/ 0 h 899"/>
              <a:gd name="T41" fmla="*/ 3793 w 3793"/>
              <a:gd name="T42" fmla="*/ 899 h 8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3" h="899">
                <a:moveTo>
                  <a:pt x="0" y="0"/>
                </a:moveTo>
                <a:cubicBezTo>
                  <a:pt x="24" y="90"/>
                  <a:pt x="81" y="440"/>
                  <a:pt x="145" y="547"/>
                </a:cubicBezTo>
                <a:cubicBezTo>
                  <a:pt x="209" y="654"/>
                  <a:pt x="281" y="659"/>
                  <a:pt x="385" y="643"/>
                </a:cubicBezTo>
                <a:cubicBezTo>
                  <a:pt x="489" y="627"/>
                  <a:pt x="641" y="443"/>
                  <a:pt x="769" y="451"/>
                </a:cubicBezTo>
                <a:cubicBezTo>
                  <a:pt x="897" y="459"/>
                  <a:pt x="1017" y="619"/>
                  <a:pt x="1153" y="691"/>
                </a:cubicBezTo>
                <a:cubicBezTo>
                  <a:pt x="1289" y="763"/>
                  <a:pt x="1465" y="867"/>
                  <a:pt x="1585" y="883"/>
                </a:cubicBezTo>
                <a:cubicBezTo>
                  <a:pt x="1705" y="899"/>
                  <a:pt x="1769" y="835"/>
                  <a:pt x="1873" y="787"/>
                </a:cubicBezTo>
                <a:cubicBezTo>
                  <a:pt x="1977" y="739"/>
                  <a:pt x="2105" y="611"/>
                  <a:pt x="2209" y="595"/>
                </a:cubicBezTo>
                <a:cubicBezTo>
                  <a:pt x="2313" y="579"/>
                  <a:pt x="2401" y="723"/>
                  <a:pt x="2497" y="691"/>
                </a:cubicBezTo>
                <a:cubicBezTo>
                  <a:pt x="2593" y="659"/>
                  <a:pt x="2681" y="467"/>
                  <a:pt x="2785" y="403"/>
                </a:cubicBezTo>
                <a:cubicBezTo>
                  <a:pt x="2889" y="339"/>
                  <a:pt x="3033" y="307"/>
                  <a:pt x="3121" y="307"/>
                </a:cubicBezTo>
                <a:cubicBezTo>
                  <a:pt x="3209" y="307"/>
                  <a:pt x="3201" y="451"/>
                  <a:pt x="3313" y="403"/>
                </a:cubicBezTo>
                <a:cubicBezTo>
                  <a:pt x="3425" y="355"/>
                  <a:pt x="3609" y="187"/>
                  <a:pt x="3793" y="19"/>
                </a:cubicBezTo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5961063" y="2209800"/>
            <a:ext cx="66675" cy="76200"/>
          </a:xfrm>
          <a:prstGeom prst="ellipse">
            <a:avLst/>
          </a:prstGeom>
          <a:solidFill>
            <a:srgbClr val="FF3300"/>
          </a:solidFill>
          <a:ln w="63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9" name="Oval 7"/>
          <p:cNvSpPr>
            <a:spLocks noChangeArrowheads="1"/>
          </p:cNvSpPr>
          <p:nvPr/>
        </p:nvSpPr>
        <p:spPr bwMode="auto">
          <a:xfrm>
            <a:off x="5418138" y="2743200"/>
            <a:ext cx="68262" cy="76200"/>
          </a:xfrm>
          <a:prstGeom prst="ellipse">
            <a:avLst/>
          </a:prstGeom>
          <a:solidFill>
            <a:srgbClr val="FF3300"/>
          </a:solidFill>
          <a:ln w="63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 flipH="1">
            <a:off x="5486400" y="2286000"/>
            <a:ext cx="474663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0731" name="Freeform 9"/>
          <p:cNvSpPr>
            <a:spLocks/>
          </p:cNvSpPr>
          <p:nvPr/>
        </p:nvSpPr>
        <p:spPr bwMode="auto">
          <a:xfrm rot="13835">
            <a:off x="1981200" y="4383088"/>
            <a:ext cx="5334000" cy="1473200"/>
          </a:xfrm>
          <a:custGeom>
            <a:avLst/>
            <a:gdLst>
              <a:gd name="T0" fmla="*/ 0 w 3799"/>
              <a:gd name="T1" fmla="*/ 38 h 880"/>
              <a:gd name="T2" fmla="*/ 151 w 3799"/>
              <a:gd name="T3" fmla="*/ 528 h 880"/>
              <a:gd name="T4" fmla="*/ 391 w 3799"/>
              <a:gd name="T5" fmla="*/ 624 h 880"/>
              <a:gd name="T6" fmla="*/ 775 w 3799"/>
              <a:gd name="T7" fmla="*/ 432 h 880"/>
              <a:gd name="T8" fmla="*/ 1159 w 3799"/>
              <a:gd name="T9" fmla="*/ 672 h 880"/>
              <a:gd name="T10" fmla="*/ 1591 w 3799"/>
              <a:gd name="T11" fmla="*/ 864 h 880"/>
              <a:gd name="T12" fmla="*/ 1879 w 3799"/>
              <a:gd name="T13" fmla="*/ 768 h 880"/>
              <a:gd name="T14" fmla="*/ 2215 w 3799"/>
              <a:gd name="T15" fmla="*/ 576 h 880"/>
              <a:gd name="T16" fmla="*/ 2503 w 3799"/>
              <a:gd name="T17" fmla="*/ 672 h 880"/>
              <a:gd name="T18" fmla="*/ 2791 w 3799"/>
              <a:gd name="T19" fmla="*/ 384 h 880"/>
              <a:gd name="T20" fmla="*/ 3127 w 3799"/>
              <a:gd name="T21" fmla="*/ 288 h 880"/>
              <a:gd name="T22" fmla="*/ 3319 w 3799"/>
              <a:gd name="T23" fmla="*/ 384 h 880"/>
              <a:gd name="T24" fmla="*/ 3799 w 3799"/>
              <a:gd name="T25" fmla="*/ 0 h 8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9"/>
              <a:gd name="T40" fmla="*/ 0 h 880"/>
              <a:gd name="T41" fmla="*/ 3799 w 3799"/>
              <a:gd name="T42" fmla="*/ 880 h 8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9" h="880">
                <a:moveTo>
                  <a:pt x="0" y="38"/>
                </a:moveTo>
                <a:cubicBezTo>
                  <a:pt x="25" y="121"/>
                  <a:pt x="86" y="430"/>
                  <a:pt x="151" y="528"/>
                </a:cubicBezTo>
                <a:cubicBezTo>
                  <a:pt x="216" y="626"/>
                  <a:pt x="287" y="640"/>
                  <a:pt x="391" y="624"/>
                </a:cubicBezTo>
                <a:cubicBezTo>
                  <a:pt x="495" y="608"/>
                  <a:pt x="647" y="424"/>
                  <a:pt x="775" y="432"/>
                </a:cubicBezTo>
                <a:cubicBezTo>
                  <a:pt x="903" y="440"/>
                  <a:pt x="1023" y="600"/>
                  <a:pt x="1159" y="672"/>
                </a:cubicBezTo>
                <a:cubicBezTo>
                  <a:pt x="1295" y="744"/>
                  <a:pt x="1471" y="848"/>
                  <a:pt x="1591" y="864"/>
                </a:cubicBezTo>
                <a:cubicBezTo>
                  <a:pt x="1711" y="880"/>
                  <a:pt x="1775" y="816"/>
                  <a:pt x="1879" y="768"/>
                </a:cubicBezTo>
                <a:cubicBezTo>
                  <a:pt x="1983" y="720"/>
                  <a:pt x="2111" y="592"/>
                  <a:pt x="2215" y="576"/>
                </a:cubicBezTo>
                <a:cubicBezTo>
                  <a:pt x="2319" y="560"/>
                  <a:pt x="2407" y="704"/>
                  <a:pt x="2503" y="672"/>
                </a:cubicBezTo>
                <a:cubicBezTo>
                  <a:pt x="2599" y="640"/>
                  <a:pt x="2687" y="448"/>
                  <a:pt x="2791" y="384"/>
                </a:cubicBezTo>
                <a:cubicBezTo>
                  <a:pt x="2895" y="320"/>
                  <a:pt x="3039" y="288"/>
                  <a:pt x="3127" y="288"/>
                </a:cubicBezTo>
                <a:cubicBezTo>
                  <a:pt x="3215" y="288"/>
                  <a:pt x="3207" y="432"/>
                  <a:pt x="3319" y="384"/>
                </a:cubicBezTo>
                <a:cubicBezTo>
                  <a:pt x="3431" y="336"/>
                  <a:pt x="3615" y="168"/>
                  <a:pt x="3799" y="0"/>
                </a:cubicBezTo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0732" name="AutoShape 10"/>
          <p:cNvSpPr>
            <a:spLocks noChangeArrowheads="1"/>
          </p:cNvSpPr>
          <p:nvPr/>
        </p:nvSpPr>
        <p:spPr bwMode="auto">
          <a:xfrm>
            <a:off x="4205288" y="5133975"/>
            <a:ext cx="136525" cy="685800"/>
          </a:xfrm>
          <a:prstGeom prst="downArrow">
            <a:avLst>
              <a:gd name="adj1" fmla="val 50000"/>
              <a:gd name="adj2" fmla="val 125581"/>
            </a:avLst>
          </a:prstGeom>
          <a:solidFill>
            <a:srgbClr val="FF0000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„</a:t>
            </a:r>
            <a:r>
              <a:rPr lang="pl-PL" sz="3200" dirty="0" err="1" smtClean="0"/>
              <a:t>Pendulum</a:t>
            </a:r>
            <a:r>
              <a:rPr lang="pl-PL" sz="3200" dirty="0" smtClean="0"/>
              <a:t>” (</a:t>
            </a:r>
            <a:r>
              <a:rPr lang="pl-PL" sz="3200" dirty="0" err="1" smtClean="0"/>
              <a:t>negative</a:t>
            </a:r>
            <a:r>
              <a:rPr lang="pl-PL" sz="3200" dirty="0" smtClean="0"/>
              <a:t> </a:t>
            </a:r>
            <a:r>
              <a:rPr lang="pl-PL" sz="3200" dirty="0" err="1" smtClean="0"/>
              <a:t>example</a:t>
            </a:r>
            <a:r>
              <a:rPr lang="pl-PL" sz="3200" dirty="0" smtClean="0"/>
              <a:t>)</a:t>
            </a:r>
            <a:endParaRPr lang="pl-PL" sz="32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46874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29292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ze strzałką 5"/>
          <p:cNvCxnSpPr/>
          <p:nvPr/>
        </p:nvCxnSpPr>
        <p:spPr>
          <a:xfrm flipH="1">
            <a:off x="5867400" y="3657600"/>
            <a:ext cx="152400" cy="12192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6019800" y="2209800"/>
            <a:ext cx="76200" cy="1371600"/>
          </a:xfrm>
          <a:prstGeom prst="straightConnector1">
            <a:avLst/>
          </a:prstGeom>
          <a:ln w="25400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800600" y="5385137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Does</a:t>
            </a:r>
            <a:r>
              <a:rPr lang="pl-PL" sz="2000" dirty="0" smtClean="0"/>
              <a:t> not map </a:t>
            </a:r>
            <a:r>
              <a:rPr lang="pl-PL" sz="2000" dirty="0" err="1" smtClean="0"/>
              <a:t>the</a:t>
            </a:r>
            <a:r>
              <a:rPr lang="pl-PL" sz="2000" dirty="0" smtClean="0"/>
              <a:t> global minimum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deformed</a:t>
            </a:r>
            <a:r>
              <a:rPr lang="pl-PL" sz="2000" dirty="0" smtClean="0"/>
              <a:t> </a:t>
            </a:r>
            <a:r>
              <a:rPr lang="pl-PL" sz="2000" dirty="0" err="1" smtClean="0"/>
              <a:t>function</a:t>
            </a:r>
            <a:r>
              <a:rPr lang="pl-PL" sz="2000" dirty="0" smtClean="0"/>
              <a:t> to </a:t>
            </a:r>
            <a:r>
              <a:rPr lang="pl-PL" sz="2000" dirty="0" err="1" smtClean="0"/>
              <a:t>the</a:t>
            </a:r>
            <a:r>
              <a:rPr lang="pl-PL" sz="2000" dirty="0" smtClean="0"/>
              <a:t> global minimum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original</a:t>
            </a:r>
            <a:r>
              <a:rPr lang="pl-PL" sz="2000" dirty="0" smtClean="0"/>
              <a:t> </a:t>
            </a:r>
            <a:r>
              <a:rPr lang="pl-PL" sz="2000" dirty="0" err="1" smtClean="0"/>
              <a:t>function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28600" y="3657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Atoms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only</a:t>
            </a:r>
            <a:r>
              <a:rPr lang="pl-PL" sz="2000" dirty="0" smtClean="0"/>
              <a:t> </a:t>
            </a:r>
            <a:r>
              <a:rPr lang="pl-PL" sz="2000" dirty="0" err="1" smtClean="0"/>
              <a:t>rotate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z </a:t>
            </a:r>
            <a:r>
              <a:rPr lang="pl-PL" sz="2000" dirty="0" err="1" smtClean="0"/>
              <a:t>axis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coordinate</a:t>
            </a:r>
            <a:r>
              <a:rPr lang="pl-PL" sz="2000" dirty="0" smtClean="0"/>
              <a:t> system; </a:t>
            </a:r>
            <a:r>
              <a:rPr lang="pl-PL" sz="2000" dirty="0" err="1" smtClean="0"/>
              <a:t>they</a:t>
            </a:r>
            <a:r>
              <a:rPr lang="pl-PL" sz="2000" dirty="0" smtClean="0"/>
              <a:t> </a:t>
            </a:r>
            <a:r>
              <a:rPr lang="pl-PL" sz="2000" dirty="0" err="1" smtClean="0"/>
              <a:t>interact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LJ </a:t>
            </a:r>
            <a:r>
              <a:rPr lang="pl-PL" sz="2000" dirty="0" err="1" smtClean="0"/>
              <a:t>potentials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52400" y="5943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Piela, Kostrowicki, </a:t>
            </a:r>
            <a:r>
              <a:rPr lang="pl-PL" sz="2000" dirty="0" err="1" smtClean="0"/>
              <a:t>Scheraga</a:t>
            </a:r>
            <a:r>
              <a:rPr lang="pl-PL" sz="2000" dirty="0" smtClean="0"/>
              <a:t>, </a:t>
            </a:r>
            <a:r>
              <a:rPr lang="pl-PL" sz="2000" i="1" dirty="0" smtClean="0"/>
              <a:t>J.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93</a:t>
            </a:r>
            <a:r>
              <a:rPr lang="pl-PL" sz="2000" dirty="0" smtClean="0"/>
              <a:t>, 3339 (1989)</a:t>
            </a:r>
            <a:endParaRPr lang="pl-PL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762000"/>
            <a:ext cx="90995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5805488"/>
            <a:ext cx="13128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6600"/>
                </a:solidFill>
                <a:latin typeface="Times New Roman" pitchFamily="18" charset="0"/>
              </a:rPr>
              <a:t>N=38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(</a:t>
            </a:r>
            <a:r>
              <a:rPr lang="en-US" altLang="en-US" sz="2400" dirty="0" err="1">
                <a:latin typeface="Times New Roman" pitchFamily="18" charset="0"/>
              </a:rPr>
              <a:t>fcc</a:t>
            </a:r>
            <a:r>
              <a:rPr lang="en-US" altLang="en-US" sz="2400" dirty="0">
                <a:latin typeface="Times New Roman" pitchFamily="18" charset="0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14600" y="5808663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FF6600"/>
                </a:solidFill>
                <a:latin typeface="Times New Roman" pitchFamily="18" charset="0"/>
              </a:rPr>
              <a:t>N=55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</a:rPr>
              <a:t>(Mackay</a:t>
            </a:r>
            <a:r>
              <a:rPr lang="pl-PL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icosahedron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51500" y="5808663"/>
            <a:ext cx="34559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FF6600"/>
                </a:solidFill>
                <a:latin typeface="Times New Roman" pitchFamily="18" charset="0"/>
              </a:rPr>
              <a:t>N=75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</a:rPr>
              <a:t>(Marks</a:t>
            </a:r>
            <a:r>
              <a:rPr lang="pl-PL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dodecahedron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-15875" y="0"/>
            <a:ext cx="9159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 smtClean="0">
                <a:latin typeface="+mj-lt"/>
              </a:rPr>
              <a:t>Lowest-energy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clusters</a:t>
            </a:r>
            <a:r>
              <a:rPr lang="pl-PL" sz="2400" dirty="0" smtClean="0">
                <a:latin typeface="+mj-lt"/>
              </a:rPr>
              <a:t> of argon </a:t>
            </a:r>
            <a:r>
              <a:rPr lang="pl-PL" sz="2400" dirty="0" err="1" smtClean="0">
                <a:latin typeface="+mj-lt"/>
              </a:rPr>
              <a:t>atoms</a:t>
            </a:r>
            <a:r>
              <a:rPr lang="pl-PL" sz="2400" dirty="0" smtClean="0">
                <a:latin typeface="+mj-lt"/>
              </a:rPr>
              <a:t> by DEM </a:t>
            </a:r>
            <a:r>
              <a:rPr lang="pl-PL" dirty="0" smtClean="0">
                <a:latin typeface="+mj-lt"/>
              </a:rPr>
              <a:t>[Kostrowicki </a:t>
            </a:r>
            <a:r>
              <a:rPr lang="pl-PL" dirty="0">
                <a:latin typeface="+mj-lt"/>
              </a:rPr>
              <a:t>et al.,  </a:t>
            </a:r>
            <a:r>
              <a:rPr lang="pl-PL" i="1" dirty="0">
                <a:latin typeface="+mj-lt"/>
              </a:rPr>
              <a:t>J. </a:t>
            </a:r>
            <a:r>
              <a:rPr lang="pl-PL" i="1" dirty="0" err="1">
                <a:latin typeface="+mj-lt"/>
              </a:rPr>
              <a:t>Phys</a:t>
            </a:r>
            <a:r>
              <a:rPr lang="pl-PL" i="1" dirty="0">
                <a:latin typeface="+mj-lt"/>
              </a:rPr>
              <a:t>. </a:t>
            </a:r>
            <a:r>
              <a:rPr lang="pl-PL" i="1" dirty="0" err="1">
                <a:latin typeface="+mj-lt"/>
              </a:rPr>
              <a:t>Chem</a:t>
            </a:r>
            <a:r>
              <a:rPr lang="pl-PL" i="1" dirty="0">
                <a:latin typeface="+mj-lt"/>
              </a:rPr>
              <a:t>.</a:t>
            </a:r>
            <a:r>
              <a:rPr lang="pl-PL" dirty="0">
                <a:latin typeface="+mj-lt"/>
              </a:rPr>
              <a:t>, </a:t>
            </a:r>
            <a:r>
              <a:rPr lang="pl-PL" b="1" dirty="0">
                <a:latin typeface="+mj-lt"/>
              </a:rPr>
              <a:t>95</a:t>
            </a:r>
            <a:r>
              <a:rPr lang="pl-PL" dirty="0">
                <a:latin typeface="+mj-lt"/>
              </a:rPr>
              <a:t>, 4113-4119 (1991</a:t>
            </a:r>
            <a:r>
              <a:rPr lang="pl-PL" dirty="0" smtClean="0">
                <a:latin typeface="+mj-lt"/>
              </a:rPr>
              <a:t>)].</a:t>
            </a:r>
            <a:r>
              <a:rPr lang="pl-PL" sz="2400" dirty="0" smtClean="0">
                <a:latin typeface="+mj-lt"/>
              </a:rPr>
              <a:t> </a:t>
            </a:r>
            <a:endParaRPr lang="pl-PL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1000" y="3048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Features</a:t>
            </a:r>
            <a:r>
              <a:rPr lang="pl-PL" sz="3200" smtClean="0"/>
              <a:t> of DEM</a:t>
            </a:r>
            <a:endParaRPr lang="pl-PL" sz="3200" dirty="0" smtClean="0"/>
          </a:p>
          <a:p>
            <a:endParaRPr lang="pl-PL" sz="32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Theoretically</a:t>
            </a:r>
            <a:r>
              <a:rPr lang="pl-PL" sz="2800" dirty="0" smtClean="0"/>
              <a:t> elegant.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Difficult</a:t>
            </a:r>
            <a:r>
              <a:rPr lang="pl-PL" sz="2800" dirty="0" smtClean="0"/>
              <a:t> to </a:t>
            </a:r>
            <a:r>
              <a:rPr lang="pl-PL" sz="2800" dirty="0" err="1" smtClean="0"/>
              <a:t>implement</a:t>
            </a:r>
            <a:r>
              <a:rPr lang="pl-PL" sz="2800" dirty="0" smtClean="0"/>
              <a:t> for </a:t>
            </a:r>
            <a:r>
              <a:rPr lang="pl-PL" sz="2800" dirty="0" err="1" smtClean="0"/>
              <a:t>real</a:t>
            </a:r>
            <a:r>
              <a:rPr lang="pl-PL" sz="2800" dirty="0" smtClean="0"/>
              <a:t> energy </a:t>
            </a:r>
            <a:r>
              <a:rPr lang="pl-PL" sz="2800" dirty="0" err="1" smtClean="0"/>
              <a:t>functions</a:t>
            </a:r>
            <a:r>
              <a:rPr lang="pl-PL" sz="2800" dirty="0" smtClean="0"/>
              <a:t> and </a:t>
            </a:r>
            <a:r>
              <a:rPr lang="pl-PL" sz="2800" dirty="0" err="1" smtClean="0"/>
              <a:t>polymer</a:t>
            </a:r>
            <a:r>
              <a:rPr lang="pl-PL" sz="2800" dirty="0" smtClean="0"/>
              <a:t> </a:t>
            </a:r>
            <a:r>
              <a:rPr lang="pl-PL" sz="2800" dirty="0" err="1" smtClean="0"/>
              <a:t>chains</a:t>
            </a:r>
            <a:r>
              <a:rPr lang="pl-PL" sz="2800" dirty="0" smtClean="0"/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Problems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singularities</a:t>
            </a:r>
            <a:r>
              <a:rPr lang="pl-PL" sz="2800" dirty="0" smtClean="0"/>
              <a:t> (energy </a:t>
            </a:r>
            <a:r>
              <a:rPr lang="pl-PL" sz="2800" dirty="0" err="1" smtClean="0"/>
              <a:t>tending</a:t>
            </a:r>
            <a:r>
              <a:rPr lang="pl-PL" sz="2800" dirty="0" smtClean="0"/>
              <a:t> to </a:t>
            </a:r>
            <a:r>
              <a:rPr lang="pl-PL" sz="2800" dirty="0" err="1" smtClean="0"/>
              <a:t>infinity</a:t>
            </a:r>
            <a:r>
              <a:rPr lang="pl-PL" sz="2800" dirty="0" smtClean="0"/>
              <a:t> for </a:t>
            </a:r>
            <a:r>
              <a:rPr lang="pl-PL" sz="2800" dirty="0" err="1" smtClean="0"/>
              <a:t>distances</a:t>
            </a:r>
            <a:r>
              <a:rPr lang="pl-PL" sz="2800" dirty="0" smtClean="0"/>
              <a:t> </a:t>
            </a:r>
            <a:r>
              <a:rPr lang="pl-PL" sz="2800" dirty="0" err="1" smtClean="0"/>
              <a:t>approaching</a:t>
            </a:r>
            <a:r>
              <a:rPr lang="pl-PL" sz="2800" dirty="0" smtClean="0"/>
              <a:t> zero; </a:t>
            </a:r>
            <a:r>
              <a:rPr lang="pl-PL" sz="2800" dirty="0" err="1" smtClean="0"/>
              <a:t>need</a:t>
            </a:r>
            <a:r>
              <a:rPr lang="pl-PL" sz="2800" dirty="0" smtClean="0"/>
              <a:t> to </a:t>
            </a:r>
            <a:r>
              <a:rPr lang="pl-PL" sz="2800" dirty="0" err="1" smtClean="0"/>
              <a:t>cut</a:t>
            </a:r>
            <a:r>
              <a:rPr lang="pl-PL" sz="2800" dirty="0" smtClean="0"/>
              <a:t> </a:t>
            </a:r>
            <a:r>
              <a:rPr lang="pl-PL" sz="2800" dirty="0" err="1" smtClean="0"/>
              <a:t>interactions</a:t>
            </a:r>
            <a:r>
              <a:rPr lang="pl-PL" sz="2800" dirty="0" smtClean="0"/>
              <a:t>).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Reversal</a:t>
            </a:r>
            <a:r>
              <a:rPr lang="pl-PL" sz="2800" dirty="0" smtClean="0"/>
              <a:t> </a:t>
            </a:r>
            <a:r>
              <a:rPr lang="pl-PL" sz="2800" dirty="0" err="1" smtClean="0"/>
              <a:t>procedure</a:t>
            </a:r>
            <a:r>
              <a:rPr lang="pl-PL" sz="2800" dirty="0" smtClean="0"/>
              <a:t> </a:t>
            </a:r>
            <a:r>
              <a:rPr lang="pl-PL" sz="2800" dirty="0" err="1" smtClean="0"/>
              <a:t>difficult</a:t>
            </a:r>
            <a:r>
              <a:rPr lang="pl-PL" sz="2800" dirty="0" smtClean="0"/>
              <a:t>  to </a:t>
            </a:r>
            <a:r>
              <a:rPr lang="pl-PL" sz="2800" dirty="0" err="1" smtClean="0"/>
              <a:t>carry</a:t>
            </a:r>
            <a:r>
              <a:rPr lang="pl-PL" sz="2800" dirty="0" smtClean="0"/>
              <a:t> out </a:t>
            </a:r>
            <a:r>
              <a:rPr lang="pl-PL" sz="2800" dirty="0" err="1" smtClean="0"/>
              <a:t>because</a:t>
            </a:r>
            <a:r>
              <a:rPr lang="pl-PL" sz="2800" dirty="0" smtClean="0"/>
              <a:t> of </a:t>
            </a:r>
            <a:r>
              <a:rPr lang="pl-PL" sz="2800" dirty="0" err="1" smtClean="0"/>
              <a:t>bi</a:t>
            </a:r>
            <a:r>
              <a:rPr lang="pl-PL" sz="2800" dirty="0" smtClean="0"/>
              <a:t>- and </a:t>
            </a:r>
            <a:r>
              <a:rPr lang="pl-PL" sz="2800" dirty="0" err="1" smtClean="0"/>
              <a:t>n-furcations</a:t>
            </a:r>
            <a:r>
              <a:rPr lang="pl-PL" sz="2800" dirty="0" smtClean="0"/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Easily</a:t>
            </a:r>
            <a:r>
              <a:rPr lang="pl-PL" sz="2800" dirty="0" smtClean="0"/>
              <a:t> </a:t>
            </a:r>
            <a:r>
              <a:rPr lang="pl-PL" sz="2800" dirty="0" err="1" smtClean="0"/>
              <a:t>outperformed</a:t>
            </a:r>
            <a:r>
              <a:rPr lang="pl-PL" sz="2800" dirty="0" smtClean="0"/>
              <a:t> by </a:t>
            </a:r>
            <a:r>
              <a:rPr lang="pl-PL" sz="2800" dirty="0" err="1" smtClean="0"/>
              <a:t>even</a:t>
            </a:r>
            <a:r>
              <a:rPr lang="pl-PL" sz="2800" dirty="0" smtClean="0"/>
              <a:t> </a:t>
            </a:r>
            <a:r>
              <a:rPr lang="pl-PL" sz="2800" dirty="0" err="1" smtClean="0"/>
              <a:t>simple</a:t>
            </a:r>
            <a:r>
              <a:rPr lang="pl-PL" sz="2800" dirty="0" smtClean="0"/>
              <a:t> </a:t>
            </a:r>
            <a:r>
              <a:rPr lang="pl-PL" sz="2800" dirty="0" err="1" smtClean="0"/>
              <a:t>stochastic</a:t>
            </a:r>
            <a:r>
              <a:rPr lang="pl-PL" sz="2800" dirty="0" smtClean="0"/>
              <a:t> </a:t>
            </a:r>
            <a:r>
              <a:rPr lang="pl-PL" sz="2800" dirty="0" err="1" smtClean="0"/>
              <a:t>methods</a:t>
            </a:r>
            <a:r>
              <a:rPr lang="pl-PL" sz="28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600" y="76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Simpler</a:t>
            </a:r>
            <a:r>
              <a:rPr lang="pl-PL" sz="3200" dirty="0" smtClean="0"/>
              <a:t> </a:t>
            </a:r>
            <a:r>
              <a:rPr lang="pl-PL" sz="3200" dirty="0" err="1" smtClean="0"/>
              <a:t>transformation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original</a:t>
            </a:r>
            <a:r>
              <a:rPr lang="pl-PL" sz="3200" dirty="0" smtClean="0"/>
              <a:t> </a:t>
            </a:r>
            <a:r>
              <a:rPr lang="pl-PL" sz="3200" dirty="0" err="1" smtClean="0"/>
              <a:t>function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28600" y="914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Distance-scaling</a:t>
            </a:r>
            <a:r>
              <a:rPr lang="pl-PL" sz="2400" dirty="0" smtClean="0"/>
              <a:t> </a:t>
            </a:r>
            <a:r>
              <a:rPr lang="pl-PL" sz="2400" dirty="0" err="1" smtClean="0"/>
              <a:t>method</a:t>
            </a:r>
            <a:r>
              <a:rPr lang="pl-PL" sz="2400" dirty="0" smtClean="0"/>
              <a:t> (DSM)</a:t>
            </a:r>
            <a:endParaRPr lang="pl-PL" sz="2400" dirty="0"/>
          </a:p>
        </p:txBody>
      </p:sp>
      <p:pic>
        <p:nvPicPr>
          <p:cNvPr id="5" name="Obraz 4" descr="D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6096000" cy="4572000"/>
          </a:xfrm>
          <a:prstGeom prst="rect">
            <a:avLst/>
          </a:prstGeom>
        </p:spPr>
      </p:pic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381000" y="1752600"/>
          <a:ext cx="3124200" cy="1279793"/>
        </p:xfrm>
        <a:graphic>
          <a:graphicData uri="http://schemas.openxmlformats.org/presentationml/2006/ole">
            <p:oleObj spid="_x0000_s78850" name="Równanie" r:id="rId4" imgW="1054080" imgH="431640" progId="Equation.3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6229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Pillardy</a:t>
            </a:r>
            <a:r>
              <a:rPr lang="en-US" sz="2000" dirty="0" smtClean="0"/>
              <a:t>, </a:t>
            </a:r>
            <a:r>
              <a:rPr lang="en-US" sz="2000" dirty="0" err="1" smtClean="0"/>
              <a:t>Olszewski</a:t>
            </a:r>
            <a:r>
              <a:rPr lang="en-US" sz="2000" dirty="0" smtClean="0"/>
              <a:t>, </a:t>
            </a:r>
            <a:r>
              <a:rPr lang="en-US" sz="2000" dirty="0" err="1" smtClean="0"/>
              <a:t>Piela</a:t>
            </a:r>
            <a:r>
              <a:rPr lang="en-US" sz="2000" dirty="0" smtClean="0"/>
              <a:t>, L. </a:t>
            </a:r>
            <a:r>
              <a:rPr lang="en-US" sz="2000" i="1" dirty="0" smtClean="0"/>
              <a:t>J. Phys.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</a:t>
            </a:r>
            <a:r>
              <a:rPr lang="pl-PL" sz="2000" dirty="0" smtClean="0"/>
              <a:t> 96: 4337–4341 (1992).</a:t>
            </a:r>
            <a:endParaRPr lang="pl-PL" sz="2000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5486400" y="1219200"/>
          <a:ext cx="2994991" cy="1900270"/>
        </p:xfrm>
        <a:graphic>
          <a:graphicData uri="http://schemas.openxmlformats.org/presentationml/2006/ole">
            <p:oleObj spid="_x0000_s78851" name="Równanie" r:id="rId5" imgW="1841400" imgH="116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086" y="64886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Pillardy</a:t>
            </a:r>
            <a:r>
              <a:rPr lang="pl-PL" dirty="0" smtClean="0"/>
              <a:t>, Liwo, </a:t>
            </a:r>
            <a:r>
              <a:rPr lang="pl-PL" dirty="0" err="1" smtClean="0"/>
              <a:t>Scheraga</a:t>
            </a:r>
            <a:r>
              <a:rPr lang="pl-PL" dirty="0" smtClean="0"/>
              <a:t>, </a:t>
            </a:r>
            <a:r>
              <a:rPr lang="pl-PL" i="1" dirty="0" smtClean="0"/>
              <a:t>J. </a:t>
            </a:r>
            <a:r>
              <a:rPr lang="pl-PL" i="1" dirty="0" err="1" smtClean="0"/>
              <a:t>Phys</a:t>
            </a:r>
            <a:r>
              <a:rPr lang="pl-PL" i="1" dirty="0" smtClean="0"/>
              <a:t>. </a:t>
            </a:r>
            <a:r>
              <a:rPr lang="pl-PL" i="1" dirty="0" err="1" smtClean="0"/>
              <a:t>Chem</a:t>
            </a:r>
            <a:r>
              <a:rPr lang="pl-PL" i="1" dirty="0" smtClean="0"/>
              <a:t>. B, </a:t>
            </a:r>
            <a:r>
              <a:rPr lang="pl-PL" dirty="0" smtClean="0"/>
              <a:t>103, 7353-7366 (1999)</a:t>
            </a:r>
            <a:endParaRPr lang="pl-PL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18959"/>
            <a:ext cx="3762375" cy="21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60782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4572000"/>
            <a:ext cx="379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325256" y="18404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b=1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434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b=2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43400" y="5678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b=2 for </a:t>
            </a:r>
            <a:r>
              <a:rPr lang="pl-PL" dirty="0" err="1" smtClean="0"/>
              <a:t>short-range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, </a:t>
            </a:r>
          </a:p>
          <a:p>
            <a:r>
              <a:rPr lang="pl-PL" dirty="0" smtClean="0"/>
              <a:t>b=1 for </a:t>
            </a:r>
            <a:r>
              <a:rPr lang="pl-PL" dirty="0" err="1" smtClean="0"/>
              <a:t>long-range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76800" y="76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Global minima of  </a:t>
            </a:r>
            <a:r>
              <a:rPr lang="pl-PL" sz="3200" dirty="0" err="1" smtClean="0"/>
              <a:t>polyalanine</a:t>
            </a:r>
            <a:r>
              <a:rPr lang="pl-PL" sz="3200" dirty="0" smtClean="0"/>
              <a:t> </a:t>
            </a:r>
            <a:r>
              <a:rPr lang="pl-PL" sz="3200" dirty="0" err="1" smtClean="0"/>
              <a:t>chains</a:t>
            </a:r>
            <a:endParaRPr lang="pl-PL" sz="3200" dirty="0" smtClean="0"/>
          </a:p>
          <a:p>
            <a:r>
              <a:rPr lang="pl-PL" sz="3200" dirty="0" err="1" smtClean="0"/>
              <a:t>with</a:t>
            </a:r>
            <a:r>
              <a:rPr lang="pl-PL" sz="3200" dirty="0" smtClean="0"/>
              <a:t> </a:t>
            </a:r>
            <a:r>
              <a:rPr lang="pl-PL" sz="3200" dirty="0" err="1" smtClean="0"/>
              <a:t>UNRES+DSM</a:t>
            </a:r>
            <a:endParaRPr lang="pl-PL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93775"/>
            <a:ext cx="40227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imaz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27513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le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92550"/>
            <a:ext cx="42100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uca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30662"/>
            <a:ext cx="39592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791200" y="6484938"/>
            <a:ext cx="2154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Succinic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anhydride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17165" y="6484938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Maleic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anhydride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940425" y="3633787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Imidazol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258888" y="3490912"/>
            <a:ext cx="136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Formamid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pl-PL" sz="2000" dirty="0" err="1" smtClean="0">
                <a:latin typeface="+mj-lt"/>
              </a:rPr>
              <a:t>Comparison</a:t>
            </a:r>
            <a:r>
              <a:rPr lang="pl-PL" sz="2000" dirty="0" smtClean="0">
                <a:latin typeface="+mj-lt"/>
              </a:rPr>
              <a:t> of </a:t>
            </a:r>
            <a:r>
              <a:rPr lang="pl-PL" sz="2000" dirty="0" err="1" smtClean="0">
                <a:latin typeface="+mj-lt"/>
              </a:rPr>
              <a:t>experimental</a:t>
            </a:r>
            <a:r>
              <a:rPr lang="pl-PL" sz="2000" dirty="0" smtClean="0">
                <a:latin typeface="+mj-lt"/>
              </a:rPr>
              <a:t> and </a:t>
            </a:r>
            <a:r>
              <a:rPr lang="pl-PL" sz="2000" dirty="0" err="1" smtClean="0">
                <a:latin typeface="+mj-lt"/>
              </a:rPr>
              <a:t>computed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crystal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structure</a:t>
            </a:r>
            <a:r>
              <a:rPr lang="pl-PL" sz="2000" dirty="0" smtClean="0">
                <a:latin typeface="+mj-lt"/>
              </a:rPr>
              <a:t> of </a:t>
            </a:r>
            <a:r>
              <a:rPr lang="pl-PL" sz="2000" dirty="0" err="1" smtClean="0">
                <a:latin typeface="+mj-lt"/>
              </a:rPr>
              <a:t>small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organic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molecules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obtained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with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the</a:t>
            </a:r>
            <a:r>
              <a:rPr lang="pl-PL" sz="2000" dirty="0" smtClean="0">
                <a:latin typeface="+mj-lt"/>
              </a:rPr>
              <a:t> DSM </a:t>
            </a:r>
            <a:r>
              <a:rPr lang="pl-PL" sz="2000" dirty="0" err="1" smtClean="0">
                <a:latin typeface="+mj-lt"/>
              </a:rPr>
              <a:t>method</a:t>
            </a:r>
            <a:r>
              <a:rPr lang="pl-PL" sz="2000" dirty="0" smtClean="0">
                <a:latin typeface="+mj-lt"/>
              </a:rPr>
              <a:t> and AMBER </a:t>
            </a:r>
            <a:r>
              <a:rPr lang="pl-PL" sz="2000" dirty="0" err="1" smtClean="0">
                <a:latin typeface="+mj-lt"/>
              </a:rPr>
              <a:t>force</a:t>
            </a:r>
            <a:r>
              <a:rPr lang="pl-PL" sz="2000" dirty="0" smtClean="0">
                <a:latin typeface="+mj-lt"/>
              </a:rPr>
              <a:t> field</a:t>
            </a:r>
            <a:r>
              <a:rPr lang="en-US" sz="2000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Arnautova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et al., </a:t>
            </a:r>
            <a:r>
              <a:rPr lang="pl-PL" i="1" dirty="0">
                <a:latin typeface="+mj-lt"/>
              </a:rPr>
              <a:t>J.</a:t>
            </a:r>
            <a:r>
              <a:rPr lang="en-US" i="1" dirty="0">
                <a:latin typeface="+mj-lt"/>
              </a:rPr>
              <a:t> </a:t>
            </a:r>
            <a:r>
              <a:rPr lang="pl-PL" i="1" dirty="0">
                <a:latin typeface="+mj-lt"/>
              </a:rPr>
              <a:t>Am. </a:t>
            </a:r>
            <a:r>
              <a:rPr lang="pl-PL" i="1" dirty="0" err="1">
                <a:latin typeface="+mj-lt"/>
              </a:rPr>
              <a:t>Chem</a:t>
            </a:r>
            <a:r>
              <a:rPr lang="pl-PL" i="1" dirty="0">
                <a:latin typeface="+mj-lt"/>
              </a:rPr>
              <a:t>. </a:t>
            </a:r>
            <a:r>
              <a:rPr lang="pl-PL" i="1" dirty="0" err="1">
                <a:latin typeface="+mj-lt"/>
              </a:rPr>
              <a:t>Soc</a:t>
            </a:r>
            <a:r>
              <a:rPr lang="pl-PL" i="1" dirty="0">
                <a:latin typeface="+mj-lt"/>
              </a:rPr>
              <a:t>. </a:t>
            </a:r>
            <a:r>
              <a:rPr lang="pl-PL" b="1" dirty="0">
                <a:latin typeface="+mj-lt"/>
              </a:rPr>
              <a:t>122</a:t>
            </a:r>
            <a:r>
              <a:rPr lang="pl-PL" i="1" dirty="0">
                <a:latin typeface="+mj-lt"/>
              </a:rPr>
              <a:t>, </a:t>
            </a:r>
            <a:r>
              <a:rPr lang="pl-PL" dirty="0">
                <a:latin typeface="+mj-lt"/>
              </a:rPr>
              <a:t>907-921</a:t>
            </a:r>
            <a:r>
              <a:rPr lang="en-US" dirty="0">
                <a:latin typeface="+mj-lt"/>
              </a:rPr>
              <a:t> (2000</a:t>
            </a:r>
            <a:r>
              <a:rPr lang="en-US" dirty="0" smtClean="0">
                <a:latin typeface="+mj-lt"/>
              </a:rPr>
              <a:t>)</a:t>
            </a:r>
            <a:endParaRPr lang="pl-PL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66800" y="25687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/>
              <a:t>Stochastic</a:t>
            </a:r>
            <a:r>
              <a:rPr lang="pl-PL" sz="4000" dirty="0" smtClean="0"/>
              <a:t> </a:t>
            </a:r>
            <a:r>
              <a:rPr lang="pl-PL" sz="4000" dirty="0" err="1" smtClean="0"/>
              <a:t>methods</a:t>
            </a:r>
            <a:endParaRPr lang="pl-PL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440267" y="381000"/>
            <a:ext cx="839893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</a:rPr>
              <a:t>Monte Carlo-Minimization (MCM</a:t>
            </a:r>
            <a:r>
              <a:rPr lang="en-US" altLang="en-US" sz="2800" dirty="0" smtClean="0">
                <a:solidFill>
                  <a:schemeClr val="accent2"/>
                </a:solidFill>
              </a:rPr>
              <a:t>)</a:t>
            </a:r>
            <a:endParaRPr lang="pl-PL" altLang="en-US" sz="2800" dirty="0" smtClean="0">
              <a:solidFill>
                <a:schemeClr val="accent2"/>
              </a:solidFill>
            </a:endParaRPr>
          </a:p>
          <a:p>
            <a:pPr marL="457200" indent="-457200" algn="ctr">
              <a:spcBef>
                <a:spcPct val="50000"/>
              </a:spcBef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pl-PL" altLang="en-US" sz="2400" dirty="0" err="1" smtClean="0"/>
              <a:t>Generate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the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initial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conformation</a:t>
            </a:r>
            <a:r>
              <a:rPr lang="pl-PL" altLang="en-US" sz="2400" dirty="0" smtClean="0"/>
              <a:t> and </a:t>
            </a:r>
            <a:r>
              <a:rPr lang="pl-PL" altLang="en-US" sz="2400" dirty="0" err="1" smtClean="0"/>
              <a:t>minimize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its</a:t>
            </a:r>
            <a:r>
              <a:rPr lang="pl-PL" altLang="en-US" sz="2400" dirty="0" smtClean="0"/>
              <a:t> energy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pl-PL" altLang="en-US" sz="2400" dirty="0" smtClean="0"/>
              <a:t>P</a:t>
            </a:r>
            <a:r>
              <a:rPr lang="en-US" altLang="en-US" sz="2400" dirty="0" err="1" smtClean="0"/>
              <a:t>erturb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the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conformation</a:t>
            </a:r>
            <a:r>
              <a:rPr lang="pl-PL" altLang="en-US" sz="2400" dirty="0" smtClean="0"/>
              <a:t> and </a:t>
            </a:r>
            <a:r>
              <a:rPr lang="pl-PL" altLang="en-US" sz="2400" dirty="0" err="1" smtClean="0"/>
              <a:t>minimize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its</a:t>
            </a:r>
            <a:r>
              <a:rPr lang="pl-PL" altLang="en-US" sz="2400" dirty="0" smtClean="0"/>
              <a:t> energy (as </a:t>
            </a:r>
            <a:r>
              <a:rPr lang="pl-PL" altLang="en-US" sz="2400" dirty="0" err="1" smtClean="0"/>
              <a:t>opposed</a:t>
            </a:r>
            <a:r>
              <a:rPr lang="pl-PL" altLang="en-US" sz="2400" dirty="0" smtClean="0"/>
              <a:t> to </a:t>
            </a:r>
            <a:r>
              <a:rPr lang="pl-PL" altLang="en-US" sz="2400" dirty="0" err="1" smtClean="0"/>
              <a:t>canonical</a:t>
            </a:r>
            <a:r>
              <a:rPr lang="pl-PL" altLang="en-US" sz="2400" dirty="0" smtClean="0"/>
              <a:t> MC, </a:t>
            </a:r>
            <a:r>
              <a:rPr lang="pl-PL" altLang="en-US" sz="2400" dirty="0" err="1" smtClean="0"/>
              <a:t>perturbations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are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large</a:t>
            </a:r>
            <a:r>
              <a:rPr lang="pl-PL" altLang="en-US" sz="2400" dirty="0" smtClean="0"/>
              <a:t>)</a:t>
            </a:r>
            <a:r>
              <a:rPr lang="en-US" altLang="en-US" sz="2400" dirty="0" smtClean="0"/>
              <a:t>.</a:t>
            </a:r>
            <a:endParaRPr lang="pl-PL" altLang="en-US" sz="2400" dirty="0" smtClean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pl-PL" altLang="en-US" sz="2400" dirty="0" err="1" smtClean="0"/>
              <a:t>Decide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whether</a:t>
            </a:r>
            <a:r>
              <a:rPr lang="pl-PL" altLang="en-US" sz="2400" dirty="0" smtClean="0"/>
              <a:t> to </a:t>
            </a:r>
            <a:r>
              <a:rPr lang="pl-PL" altLang="en-US" sz="2400" dirty="0" err="1" smtClean="0"/>
              <a:t>accept</a:t>
            </a:r>
            <a:r>
              <a:rPr lang="pl-PL" altLang="en-US" sz="2400" dirty="0" smtClean="0"/>
              <a:t>/</a:t>
            </a:r>
            <a:r>
              <a:rPr lang="pl-PL" altLang="en-US" sz="2400" dirty="0" err="1" smtClean="0"/>
              <a:t>reject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the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new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conformation</a:t>
            </a:r>
            <a:r>
              <a:rPr lang="pl-PL" altLang="en-US" sz="2400" dirty="0" smtClean="0"/>
              <a:t>:</a:t>
            </a:r>
            <a:endParaRPr lang="pl-PL" altLang="en-US" sz="2400" dirty="0" smtClean="0"/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pl-PL" altLang="en-US" sz="2400" dirty="0" err="1" smtClean="0"/>
              <a:t>If</a:t>
            </a:r>
            <a:r>
              <a:rPr lang="pl-PL" altLang="en-US" sz="2400" dirty="0" smtClean="0"/>
              <a:t> </a:t>
            </a:r>
            <a:r>
              <a:rPr lang="pl-PL" altLang="en-US" sz="2400" dirty="0" err="1" smtClean="0"/>
              <a:t>E</a:t>
            </a:r>
            <a:r>
              <a:rPr lang="pl-PL" altLang="en-US" sz="2400" baseline="-25000" dirty="0" err="1" smtClean="0"/>
              <a:t>new</a:t>
            </a:r>
            <a:r>
              <a:rPr lang="pl-PL" altLang="en-US" sz="2400" dirty="0" err="1" smtClean="0"/>
              <a:t>&lt;E</a:t>
            </a:r>
            <a:r>
              <a:rPr lang="pl-PL" altLang="en-US" sz="2400" baseline="-25000" dirty="0" err="1" smtClean="0"/>
              <a:t>old</a:t>
            </a:r>
            <a:r>
              <a:rPr lang="pl-PL" altLang="en-US" sz="2400" dirty="0" smtClean="0"/>
              <a:t>, </a:t>
            </a:r>
            <a:r>
              <a:rPr lang="pl-PL" altLang="en-US" sz="2400" dirty="0" err="1" smtClean="0"/>
              <a:t>accept</a:t>
            </a:r>
            <a:r>
              <a:rPr lang="pl-PL" altLang="en-US" sz="2400" dirty="0" smtClean="0"/>
              <a:t>, </a:t>
            </a:r>
            <a:r>
              <a:rPr lang="pl-PL" altLang="en-US" sz="2400" dirty="0" err="1" smtClean="0"/>
              <a:t>otherwise</a:t>
            </a:r>
            <a:endParaRPr lang="pl-PL" altLang="en-US" sz="2400" dirty="0" smtClean="0"/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pl-PL" altLang="en-US" sz="2400" dirty="0" err="1" smtClean="0"/>
              <a:t>If</a:t>
            </a:r>
            <a:r>
              <a:rPr lang="pl-PL" altLang="en-US" sz="2400" dirty="0" smtClean="0"/>
              <a:t> ||</a:t>
            </a:r>
            <a:r>
              <a:rPr lang="pl-PL" altLang="en-US" sz="2400" b="1" dirty="0" err="1" smtClean="0"/>
              <a:t>R</a:t>
            </a:r>
            <a:r>
              <a:rPr lang="pl-PL" altLang="en-US" sz="2400" baseline="-25000" dirty="0" err="1" smtClean="0"/>
              <a:t>new</a:t>
            </a:r>
            <a:r>
              <a:rPr lang="pl-PL" altLang="en-US" sz="2400" dirty="0" err="1" smtClean="0"/>
              <a:t>-</a:t>
            </a:r>
            <a:r>
              <a:rPr lang="pl-PL" altLang="en-US" sz="2400" b="1" dirty="0" err="1" smtClean="0"/>
              <a:t>R</a:t>
            </a:r>
            <a:r>
              <a:rPr lang="pl-PL" altLang="en-US" sz="2400" baseline="-25000" dirty="0" err="1" smtClean="0"/>
              <a:t>old</a:t>
            </a:r>
            <a:r>
              <a:rPr lang="pl-PL" altLang="en-US" sz="2400" dirty="0" err="1" smtClean="0"/>
              <a:t>||&lt;d</a:t>
            </a:r>
            <a:r>
              <a:rPr lang="pl-PL" altLang="en-US" sz="2400" dirty="0" smtClean="0"/>
              <a:t>, </a:t>
            </a:r>
            <a:r>
              <a:rPr lang="pl-PL" altLang="en-US" sz="2400" dirty="0" err="1" smtClean="0"/>
              <a:t>reject</a:t>
            </a:r>
            <a:r>
              <a:rPr lang="pl-PL" altLang="en-US" sz="2400" dirty="0" smtClean="0"/>
              <a:t>, </a:t>
            </a:r>
            <a:r>
              <a:rPr lang="pl-PL" altLang="en-US" sz="2400" dirty="0" err="1" smtClean="0"/>
              <a:t>otherwise</a:t>
            </a:r>
            <a:r>
              <a:rPr lang="pl-PL" altLang="en-US" sz="2400" dirty="0" smtClean="0"/>
              <a:t> </a:t>
            </a:r>
            <a:r>
              <a:rPr lang="en-US" altLang="en-US" sz="2400" dirty="0" smtClean="0"/>
              <a:t> </a:t>
            </a:r>
            <a:endParaRPr lang="pl-PL" altLang="en-US" sz="2400" dirty="0" smtClean="0"/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pl-PL" altLang="en-US" sz="2400" dirty="0" smtClean="0"/>
              <a:t>A</a:t>
            </a:r>
            <a:r>
              <a:rPr lang="en-US" altLang="en-US" sz="2400" dirty="0" err="1" smtClean="0"/>
              <a:t>ccept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with </a:t>
            </a:r>
            <a:r>
              <a:rPr lang="en-US" altLang="en-US" sz="2400" dirty="0" err="1"/>
              <a:t>probabilty</a:t>
            </a:r>
            <a:r>
              <a:rPr lang="en-US" altLang="en-US" sz="2400" dirty="0"/>
              <a:t> of exp(-</a:t>
            </a:r>
            <a:r>
              <a:rPr lang="en-US" altLang="en-US" sz="2400" dirty="0">
                <a:sym typeface="Symbol" pitchFamily="18" charset="2"/>
              </a:rPr>
              <a:t>E/</a:t>
            </a:r>
            <a:r>
              <a:rPr lang="en-US" altLang="en-US" sz="2400" dirty="0" err="1">
                <a:sym typeface="Symbol" pitchFamily="18" charset="2"/>
              </a:rPr>
              <a:t>kT</a:t>
            </a:r>
            <a:r>
              <a:rPr lang="en-US" altLang="en-US" sz="2400" dirty="0" smtClean="0">
                <a:sym typeface="Symbol" pitchFamily="18" charset="2"/>
              </a:rPr>
              <a:t>)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/>
              <a:t>Iterate </a:t>
            </a:r>
            <a:r>
              <a:rPr lang="pl-PL" altLang="en-US" sz="2400" dirty="0" err="1" smtClean="0"/>
              <a:t>from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point </a:t>
            </a:r>
            <a:r>
              <a:rPr lang="pl-PL" altLang="en-US" sz="2400" dirty="0" smtClean="0"/>
              <a:t>2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Freeform 3"/>
          <p:cNvSpPr>
            <a:spLocks/>
          </p:cNvSpPr>
          <p:nvPr/>
        </p:nvSpPr>
        <p:spPr bwMode="auto">
          <a:xfrm>
            <a:off x="1295400" y="1981200"/>
            <a:ext cx="2844799" cy="250862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960"/>
              </a:cxn>
              <a:cxn ang="0">
                <a:pos x="288" y="768"/>
              </a:cxn>
              <a:cxn ang="0">
                <a:pos x="384" y="912"/>
              </a:cxn>
              <a:cxn ang="0">
                <a:pos x="528" y="768"/>
              </a:cxn>
              <a:cxn ang="0">
                <a:pos x="624" y="864"/>
              </a:cxn>
              <a:cxn ang="0">
                <a:pos x="768" y="528"/>
              </a:cxn>
              <a:cxn ang="0">
                <a:pos x="864" y="672"/>
              </a:cxn>
              <a:cxn ang="0">
                <a:pos x="1008" y="672"/>
              </a:cxn>
              <a:cxn ang="0">
                <a:pos x="1104" y="912"/>
              </a:cxn>
              <a:cxn ang="0">
                <a:pos x="1200" y="864"/>
              </a:cxn>
              <a:cxn ang="0">
                <a:pos x="1392" y="1008"/>
              </a:cxn>
              <a:cxn ang="0">
                <a:pos x="1488" y="864"/>
              </a:cxn>
              <a:cxn ang="0">
                <a:pos x="1680" y="912"/>
              </a:cxn>
              <a:cxn ang="0">
                <a:pos x="1776" y="528"/>
              </a:cxn>
              <a:cxn ang="0">
                <a:pos x="1920" y="720"/>
              </a:cxn>
              <a:cxn ang="0">
                <a:pos x="2016" y="0"/>
              </a:cxn>
            </a:cxnLst>
            <a:rect l="0" t="0" r="r" b="b"/>
            <a:pathLst>
              <a:path w="2016" h="1072">
                <a:moveTo>
                  <a:pt x="0" y="96"/>
                </a:moveTo>
                <a:cubicBezTo>
                  <a:pt x="48" y="472"/>
                  <a:pt x="96" y="848"/>
                  <a:pt x="144" y="960"/>
                </a:cubicBezTo>
                <a:cubicBezTo>
                  <a:pt x="192" y="1072"/>
                  <a:pt x="248" y="776"/>
                  <a:pt x="288" y="768"/>
                </a:cubicBezTo>
                <a:cubicBezTo>
                  <a:pt x="328" y="760"/>
                  <a:pt x="344" y="912"/>
                  <a:pt x="384" y="912"/>
                </a:cubicBezTo>
                <a:cubicBezTo>
                  <a:pt x="424" y="912"/>
                  <a:pt x="488" y="776"/>
                  <a:pt x="528" y="768"/>
                </a:cubicBezTo>
                <a:cubicBezTo>
                  <a:pt x="568" y="760"/>
                  <a:pt x="584" y="904"/>
                  <a:pt x="624" y="864"/>
                </a:cubicBezTo>
                <a:cubicBezTo>
                  <a:pt x="664" y="824"/>
                  <a:pt x="728" y="560"/>
                  <a:pt x="768" y="528"/>
                </a:cubicBezTo>
                <a:cubicBezTo>
                  <a:pt x="808" y="496"/>
                  <a:pt x="824" y="648"/>
                  <a:pt x="864" y="672"/>
                </a:cubicBezTo>
                <a:cubicBezTo>
                  <a:pt x="904" y="696"/>
                  <a:pt x="968" y="632"/>
                  <a:pt x="1008" y="672"/>
                </a:cubicBezTo>
                <a:cubicBezTo>
                  <a:pt x="1048" y="712"/>
                  <a:pt x="1072" y="880"/>
                  <a:pt x="1104" y="912"/>
                </a:cubicBezTo>
                <a:cubicBezTo>
                  <a:pt x="1136" y="944"/>
                  <a:pt x="1152" y="848"/>
                  <a:pt x="1200" y="864"/>
                </a:cubicBezTo>
                <a:cubicBezTo>
                  <a:pt x="1248" y="880"/>
                  <a:pt x="1344" y="1008"/>
                  <a:pt x="1392" y="1008"/>
                </a:cubicBezTo>
                <a:cubicBezTo>
                  <a:pt x="1440" y="1008"/>
                  <a:pt x="1440" y="880"/>
                  <a:pt x="1488" y="864"/>
                </a:cubicBezTo>
                <a:cubicBezTo>
                  <a:pt x="1536" y="848"/>
                  <a:pt x="1632" y="968"/>
                  <a:pt x="1680" y="912"/>
                </a:cubicBezTo>
                <a:cubicBezTo>
                  <a:pt x="1728" y="856"/>
                  <a:pt x="1736" y="560"/>
                  <a:pt x="1776" y="528"/>
                </a:cubicBezTo>
                <a:cubicBezTo>
                  <a:pt x="1816" y="496"/>
                  <a:pt x="1880" y="808"/>
                  <a:pt x="1920" y="720"/>
                </a:cubicBezTo>
                <a:cubicBezTo>
                  <a:pt x="1960" y="632"/>
                  <a:pt x="1988" y="316"/>
                  <a:pt x="20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0709" name="Freeform 5"/>
          <p:cNvSpPr>
            <a:spLocks/>
          </p:cNvSpPr>
          <p:nvPr/>
        </p:nvSpPr>
        <p:spPr bwMode="auto">
          <a:xfrm>
            <a:off x="5232401" y="1944468"/>
            <a:ext cx="2844799" cy="224653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960"/>
              </a:cxn>
              <a:cxn ang="0">
                <a:pos x="192" y="960"/>
              </a:cxn>
              <a:cxn ang="0">
                <a:pos x="192" y="864"/>
              </a:cxn>
              <a:cxn ang="0">
                <a:pos x="384" y="864"/>
              </a:cxn>
              <a:cxn ang="0">
                <a:pos x="384" y="816"/>
              </a:cxn>
              <a:cxn ang="0">
                <a:pos x="576" y="816"/>
              </a:cxn>
              <a:cxn ang="0">
                <a:pos x="576" y="624"/>
              </a:cxn>
              <a:cxn ang="0">
                <a:pos x="720" y="624"/>
              </a:cxn>
              <a:cxn ang="0">
                <a:pos x="720" y="864"/>
              </a:cxn>
              <a:cxn ang="0">
                <a:pos x="864" y="864"/>
              </a:cxn>
              <a:cxn ang="0">
                <a:pos x="864" y="960"/>
              </a:cxn>
              <a:cxn ang="0">
                <a:pos x="1104" y="960"/>
              </a:cxn>
              <a:cxn ang="0">
                <a:pos x="1104" y="864"/>
              </a:cxn>
              <a:cxn ang="0">
                <a:pos x="1296" y="864"/>
              </a:cxn>
              <a:cxn ang="0">
                <a:pos x="1344" y="864"/>
              </a:cxn>
              <a:cxn ang="0">
                <a:pos x="1344" y="672"/>
              </a:cxn>
              <a:cxn ang="0">
                <a:pos x="1440" y="672"/>
              </a:cxn>
              <a:cxn ang="0">
                <a:pos x="1488" y="672"/>
              </a:cxn>
              <a:cxn ang="0">
                <a:pos x="1488" y="0"/>
              </a:cxn>
            </a:cxnLst>
            <a:rect l="0" t="0" r="r" b="b"/>
            <a:pathLst>
              <a:path w="1488" h="960">
                <a:moveTo>
                  <a:pt x="0" y="48"/>
                </a:moveTo>
                <a:lnTo>
                  <a:pt x="0" y="960"/>
                </a:lnTo>
                <a:lnTo>
                  <a:pt x="192" y="960"/>
                </a:lnTo>
                <a:lnTo>
                  <a:pt x="192" y="864"/>
                </a:lnTo>
                <a:lnTo>
                  <a:pt x="384" y="864"/>
                </a:lnTo>
                <a:lnTo>
                  <a:pt x="384" y="816"/>
                </a:lnTo>
                <a:lnTo>
                  <a:pt x="576" y="816"/>
                </a:lnTo>
                <a:lnTo>
                  <a:pt x="576" y="624"/>
                </a:lnTo>
                <a:lnTo>
                  <a:pt x="720" y="624"/>
                </a:lnTo>
                <a:lnTo>
                  <a:pt x="720" y="864"/>
                </a:lnTo>
                <a:lnTo>
                  <a:pt x="864" y="864"/>
                </a:lnTo>
                <a:lnTo>
                  <a:pt x="864" y="960"/>
                </a:lnTo>
                <a:lnTo>
                  <a:pt x="1104" y="960"/>
                </a:lnTo>
                <a:lnTo>
                  <a:pt x="1104" y="864"/>
                </a:lnTo>
                <a:lnTo>
                  <a:pt x="1296" y="864"/>
                </a:lnTo>
                <a:lnTo>
                  <a:pt x="1344" y="864"/>
                </a:lnTo>
                <a:lnTo>
                  <a:pt x="1344" y="672"/>
                </a:lnTo>
                <a:lnTo>
                  <a:pt x="1440" y="672"/>
                </a:lnTo>
                <a:lnTo>
                  <a:pt x="1488" y="672"/>
                </a:lnTo>
                <a:lnTo>
                  <a:pt x="1488" y="0"/>
                </a:ln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192867" y="4611469"/>
            <a:ext cx="11599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Original function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6248400" y="4738687"/>
            <a:ext cx="7450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FF6600"/>
                </a:solidFill>
              </a:rPr>
              <a:t>MCM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10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Energy </a:t>
            </a:r>
            <a:r>
              <a:rPr lang="pl-PL" sz="4000" dirty="0" err="1" smtClean="0"/>
              <a:t>landscape</a:t>
            </a:r>
            <a:r>
              <a:rPr lang="pl-PL" sz="4000" dirty="0" smtClean="0"/>
              <a:t> </a:t>
            </a:r>
            <a:r>
              <a:rPr lang="pl-PL" sz="4000" dirty="0" err="1" smtClean="0"/>
              <a:t>mapping</a:t>
            </a:r>
            <a:r>
              <a:rPr lang="pl-PL" sz="4000" dirty="0" smtClean="0"/>
              <a:t> </a:t>
            </a:r>
            <a:r>
              <a:rPr lang="pl-PL" sz="4000" dirty="0" err="1" smtClean="0"/>
              <a:t>in</a:t>
            </a:r>
            <a:r>
              <a:rPr lang="pl-PL" sz="4000" dirty="0" smtClean="0"/>
              <a:t> MCM</a:t>
            </a:r>
            <a:endParaRPr lang="pl-PL" sz="40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pl-PL" sz="4000" dirty="0" smtClean="0"/>
              <a:t>MCM for [Met5]</a:t>
            </a:r>
            <a:r>
              <a:rPr lang="pl-PL" sz="4000" dirty="0" err="1" smtClean="0"/>
              <a:t>enkephalin</a:t>
            </a:r>
            <a:endParaRPr lang="pl-PL" sz="4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3276600" cy="392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648200" y="323094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Lowest-energy</a:t>
            </a:r>
            <a:r>
              <a:rPr lang="pl-PL" sz="2400" dirty="0" smtClean="0"/>
              <a:t> </a:t>
            </a:r>
            <a:r>
              <a:rPr lang="pl-PL" sz="2400" dirty="0" err="1" smtClean="0"/>
              <a:t>conformation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compared</a:t>
            </a:r>
            <a:r>
              <a:rPr lang="pl-PL" sz="2400" dirty="0" smtClean="0"/>
              <a:t> to </a:t>
            </a:r>
            <a:r>
              <a:rPr lang="pl-PL" sz="2400" dirty="0" err="1" smtClean="0"/>
              <a:t>anything</a:t>
            </a:r>
            <a:r>
              <a:rPr lang="pl-PL" sz="2400" dirty="0" smtClean="0"/>
              <a:t> </a:t>
            </a:r>
            <a:r>
              <a:rPr lang="pl-PL" sz="2400" dirty="0" err="1" smtClean="0"/>
              <a:t>found</a:t>
            </a:r>
            <a:r>
              <a:rPr lang="pl-PL" sz="2400" dirty="0" smtClean="0"/>
              <a:t> </a:t>
            </a:r>
            <a:r>
              <a:rPr lang="pl-PL" sz="2400" dirty="0" err="1" smtClean="0"/>
              <a:t>previously</a:t>
            </a:r>
            <a:r>
              <a:rPr lang="pl-PL" sz="2400" dirty="0" smtClean="0"/>
              <a:t> by </a:t>
            </a:r>
            <a:r>
              <a:rPr lang="pl-PL" sz="2400" dirty="0" err="1" smtClean="0"/>
              <a:t>other</a:t>
            </a:r>
            <a:r>
              <a:rPr lang="pl-PL" sz="2400" dirty="0" smtClean="0"/>
              <a:t> </a:t>
            </a:r>
            <a:r>
              <a:rPr lang="pl-PL" sz="2400" dirty="0" err="1" smtClean="0"/>
              <a:t>methods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4800" y="5867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Li and </a:t>
            </a:r>
            <a:r>
              <a:rPr lang="pl-PL" sz="2000" dirty="0" err="1" smtClean="0"/>
              <a:t>Scheraga</a:t>
            </a:r>
            <a:r>
              <a:rPr lang="pl-PL" sz="2000" dirty="0" smtClean="0"/>
              <a:t>, </a:t>
            </a:r>
            <a:r>
              <a:rPr lang="pl-PL" sz="2000" i="1" dirty="0" smtClean="0"/>
              <a:t>Proc. </a:t>
            </a:r>
            <a:r>
              <a:rPr lang="pl-PL" sz="2000" i="1" dirty="0" err="1" smtClean="0"/>
              <a:t>Natl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Acad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Sci</a:t>
            </a:r>
            <a:r>
              <a:rPr lang="pl-PL" sz="2000" i="1" dirty="0" smtClean="0"/>
              <a:t>. USA</a:t>
            </a:r>
            <a:r>
              <a:rPr lang="pl-PL" sz="2000" dirty="0" smtClean="0"/>
              <a:t>, 84, 6611-6615 (1987)</a:t>
            </a: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/>
          <p:cNvSpPr txBox="1">
            <a:spLocks noChangeArrowheads="1"/>
          </p:cNvSpPr>
          <p:nvPr/>
        </p:nvSpPr>
        <p:spPr bwMode="auto">
          <a:xfrm>
            <a:off x="228600" y="3810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 err="1" smtClean="0"/>
              <a:t>Local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minimzation</a:t>
            </a:r>
            <a:r>
              <a:rPr lang="pl-PL" sz="3200" b="1" dirty="0" smtClean="0"/>
              <a:t>: </a:t>
            </a:r>
            <a:endParaRPr lang="pl-PL" sz="3200" b="1" dirty="0"/>
          </a:p>
          <a:p>
            <a:r>
              <a:rPr lang="pl-PL" sz="3200" dirty="0" err="1" smtClean="0"/>
              <a:t>currently</a:t>
            </a:r>
            <a:r>
              <a:rPr lang="pl-PL" sz="3200" dirty="0" smtClean="0"/>
              <a:t> </a:t>
            </a:r>
            <a:r>
              <a:rPr lang="pl-PL" sz="3200" dirty="0" err="1" smtClean="0"/>
              <a:t>used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r>
              <a:rPr lang="pl-PL" sz="3200" dirty="0" smtClean="0"/>
              <a:t> </a:t>
            </a:r>
            <a:r>
              <a:rPr lang="pl-PL" sz="3200" dirty="0" err="1" smtClean="0"/>
              <a:t>were</a:t>
            </a:r>
            <a:r>
              <a:rPr lang="pl-PL" sz="3200" dirty="0" smtClean="0"/>
              <a:t> </a:t>
            </a:r>
            <a:r>
              <a:rPr lang="pl-PL" sz="3200" dirty="0" err="1" smtClean="0"/>
              <a:t>designed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70th of </a:t>
            </a:r>
            <a:r>
              <a:rPr lang="pl-PL" sz="3200" dirty="0" err="1" smtClean="0"/>
              <a:t>XXth</a:t>
            </a:r>
            <a:r>
              <a:rPr lang="pl-PL" sz="3200" dirty="0" smtClean="0"/>
              <a:t> </a:t>
            </a:r>
            <a:r>
              <a:rPr lang="pl-PL" sz="3200" dirty="0" err="1" smtClean="0"/>
              <a:t>Century</a:t>
            </a:r>
            <a:r>
              <a:rPr lang="pl-PL" sz="3200" dirty="0" smtClean="0"/>
              <a:t>. </a:t>
            </a:r>
            <a:r>
              <a:rPr lang="pl-PL" sz="3200" dirty="0" err="1" smtClean="0"/>
              <a:t>They</a:t>
            </a:r>
            <a:r>
              <a:rPr lang="pl-PL" sz="3200" dirty="0" smtClean="0"/>
              <a:t> </a:t>
            </a:r>
            <a:r>
              <a:rPr lang="pl-PL" sz="3200" dirty="0" err="1" smtClean="0"/>
              <a:t>perform</a:t>
            </a:r>
            <a:r>
              <a:rPr lang="pl-PL" sz="3200" dirty="0" smtClean="0"/>
              <a:t> </a:t>
            </a:r>
            <a:r>
              <a:rPr lang="pl-PL" sz="3200" dirty="0" err="1" smtClean="0"/>
              <a:t>very</a:t>
            </a:r>
            <a:r>
              <a:rPr lang="pl-PL" sz="3200" dirty="0" smtClean="0"/>
              <a:t> </a:t>
            </a:r>
            <a:r>
              <a:rPr lang="pl-PL" sz="3200" dirty="0" err="1" smtClean="0"/>
              <a:t>well</a:t>
            </a:r>
            <a:r>
              <a:rPr lang="pl-PL" sz="3200" dirty="0" smtClean="0"/>
              <a:t> and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 smtClean="0"/>
              <a:t>usually</a:t>
            </a:r>
            <a:r>
              <a:rPr lang="pl-PL" sz="3200" dirty="0" smtClean="0"/>
              <a:t> </a:t>
            </a:r>
            <a:r>
              <a:rPr lang="pl-PL" sz="3200" dirty="0" err="1" smtClean="0"/>
              <a:t>treated</a:t>
            </a:r>
            <a:r>
              <a:rPr lang="pl-PL" sz="3200" dirty="0" smtClean="0"/>
              <a:t> as a </a:t>
            </a:r>
            <a:r>
              <a:rPr lang="pl-PL" sz="3200" dirty="0" err="1" smtClean="0"/>
              <a:t>„blac</a:t>
            </a:r>
            <a:r>
              <a:rPr lang="pl-PL" sz="3200" dirty="0" smtClean="0"/>
              <a:t>k </a:t>
            </a:r>
            <a:r>
              <a:rPr lang="pl-PL" sz="3200" dirty="0" err="1" smtClean="0"/>
              <a:t>box</a:t>
            </a:r>
            <a:r>
              <a:rPr lang="pl-PL" sz="3200" dirty="0" smtClean="0"/>
              <a:t>”</a:t>
            </a:r>
            <a:endParaRPr lang="pl-PL" sz="3200" dirty="0"/>
          </a:p>
          <a:p>
            <a:endParaRPr lang="pl-PL" sz="3200" dirty="0"/>
          </a:p>
          <a:p>
            <a:r>
              <a:rPr lang="pl-PL" sz="3200" b="1" dirty="0" smtClean="0"/>
              <a:t>Global </a:t>
            </a:r>
            <a:r>
              <a:rPr lang="pl-PL" sz="3200" b="1" dirty="0" err="1" smtClean="0"/>
              <a:t>minimization</a:t>
            </a:r>
            <a:r>
              <a:rPr lang="pl-PL" sz="3200" b="1" dirty="0" smtClean="0"/>
              <a:t>:</a:t>
            </a:r>
            <a:r>
              <a:rPr lang="pl-PL" sz="3200" dirty="0" smtClean="0"/>
              <a:t> </a:t>
            </a:r>
            <a:endParaRPr lang="pl-PL" sz="3200" dirty="0"/>
          </a:p>
          <a:p>
            <a:r>
              <a:rPr lang="pl-PL" sz="3200" dirty="0" err="1" smtClean="0"/>
              <a:t>This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an </a:t>
            </a:r>
            <a:r>
              <a:rPr lang="pl-PL" sz="3200" dirty="0" err="1" smtClean="0"/>
              <a:t>NP-complete</a:t>
            </a:r>
            <a:r>
              <a:rPr lang="pl-PL" sz="3200" dirty="0" smtClean="0"/>
              <a:t> problem; </a:t>
            </a:r>
            <a:r>
              <a:rPr lang="pl-PL" sz="3200" dirty="0" err="1" smtClean="0"/>
              <a:t>the</a:t>
            </a:r>
            <a:r>
              <a:rPr lang="pl-PL" sz="3200" dirty="0"/>
              <a:t> </a:t>
            </a:r>
            <a:r>
              <a:rPr lang="pl-PL" sz="3200" dirty="0" err="1" smtClean="0"/>
              <a:t>effort</a:t>
            </a:r>
            <a:r>
              <a:rPr lang="pl-PL" sz="3200" dirty="0" smtClean="0"/>
              <a:t> </a:t>
            </a:r>
            <a:r>
              <a:rPr lang="pl-PL" sz="3200" dirty="0" err="1" smtClean="0"/>
              <a:t>increases</a:t>
            </a:r>
            <a:r>
              <a:rPr lang="pl-PL" sz="3200" dirty="0" smtClean="0"/>
              <a:t> </a:t>
            </a:r>
            <a:r>
              <a:rPr lang="pl-PL" sz="3200" dirty="0" err="1" smtClean="0"/>
              <a:t>more</a:t>
            </a:r>
            <a:r>
              <a:rPr lang="pl-PL" sz="3200" dirty="0" smtClean="0"/>
              <a:t> </a:t>
            </a:r>
            <a:r>
              <a:rPr lang="pl-PL" sz="3200" dirty="0" err="1" smtClean="0"/>
              <a:t>than</a:t>
            </a:r>
            <a:r>
              <a:rPr lang="pl-PL" sz="3200" dirty="0" smtClean="0"/>
              <a:t> </a:t>
            </a:r>
            <a:r>
              <a:rPr lang="pl-PL" sz="3200" dirty="0" err="1" smtClean="0"/>
              <a:t>exponentially</a:t>
            </a:r>
            <a:r>
              <a:rPr lang="pl-PL" sz="3200" dirty="0" smtClean="0"/>
              <a:t> </a:t>
            </a:r>
            <a:r>
              <a:rPr lang="pl-PL" sz="3200" dirty="0" err="1" smtClean="0"/>
              <a:t>with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of </a:t>
            </a:r>
            <a:r>
              <a:rPr lang="pl-PL" sz="3200" dirty="0" err="1" smtClean="0"/>
              <a:t>variables</a:t>
            </a:r>
            <a:r>
              <a:rPr lang="pl-PL" sz="3200" dirty="0" smtClean="0"/>
              <a:t>. </a:t>
            </a:r>
            <a:r>
              <a:rPr lang="pl-PL" sz="3200" dirty="0" err="1" smtClean="0"/>
              <a:t>Generally</a:t>
            </a:r>
            <a:r>
              <a:rPr lang="pl-PL" sz="3200" dirty="0" smtClean="0"/>
              <a:t> </a:t>
            </a:r>
            <a:r>
              <a:rPr lang="pl-PL" sz="3200" dirty="0" err="1" smtClean="0"/>
              <a:t>unsolvable</a:t>
            </a:r>
            <a:endParaRPr lang="pl-PL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pl-PL" sz="3200" dirty="0" err="1" smtClean="0"/>
              <a:t>Electrostatically-driven</a:t>
            </a:r>
            <a:r>
              <a:rPr lang="pl-PL" sz="3200" dirty="0" smtClean="0"/>
              <a:t> Monte Carlo (EDMC)</a:t>
            </a:r>
            <a:endParaRPr lang="pl-PL" sz="32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43529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76325"/>
            <a:ext cx="3371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28600" y="4800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Rotate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peptide</a:t>
            </a:r>
            <a:r>
              <a:rPr lang="pl-PL" sz="2400" dirty="0" smtClean="0"/>
              <a:t> group by </a:t>
            </a:r>
            <a:r>
              <a:rPr lang="pl-PL" sz="2400" dirty="0" smtClean="0">
                <a:latin typeface="Symbol" pitchFamily="18" charset="2"/>
              </a:rPr>
              <a:t>f </a:t>
            </a:r>
            <a:r>
              <a:rPr lang="pl-PL" sz="2400" dirty="0" smtClean="0"/>
              <a:t>and </a:t>
            </a:r>
            <a:r>
              <a:rPr lang="pl-PL" sz="2400" dirty="0" smtClean="0">
                <a:latin typeface="Symbol" pitchFamily="18" charset="2"/>
              </a:rPr>
              <a:t>y</a:t>
            </a:r>
            <a:r>
              <a:rPr lang="pl-PL" sz="2400" dirty="0" smtClean="0"/>
              <a:t> </a:t>
            </a:r>
            <a:r>
              <a:rPr lang="pl-PL" sz="2400" dirty="0" err="1" smtClean="0"/>
              <a:t>angles</a:t>
            </a:r>
            <a:r>
              <a:rPr lang="pl-PL" sz="2400" dirty="0" smtClean="0"/>
              <a:t> to </a:t>
            </a:r>
            <a:r>
              <a:rPr lang="pl-PL" sz="2400" dirty="0" err="1" smtClean="0"/>
              <a:t>align</a:t>
            </a:r>
            <a:r>
              <a:rPr lang="pl-PL" sz="2400" dirty="0" smtClean="0"/>
              <a:t> </a:t>
            </a:r>
            <a:r>
              <a:rPr lang="pl-PL" sz="2400" dirty="0" err="1" smtClean="0"/>
              <a:t>its</a:t>
            </a:r>
            <a:r>
              <a:rPr lang="pl-PL" sz="2400" dirty="0" smtClean="0"/>
              <a:t> dipole moment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electric field </a:t>
            </a:r>
            <a:r>
              <a:rPr lang="pl-PL" sz="2400" dirty="0" err="1" smtClean="0"/>
              <a:t>due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whole</a:t>
            </a:r>
            <a:r>
              <a:rPr lang="pl-PL" sz="2400" dirty="0" smtClean="0"/>
              <a:t> protein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2400" y="6096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Piela and </a:t>
            </a:r>
            <a:r>
              <a:rPr lang="pl-PL" dirty="0" err="1" smtClean="0"/>
              <a:t>Scheraga</a:t>
            </a:r>
            <a:r>
              <a:rPr lang="pl-PL" dirty="0" smtClean="0"/>
              <a:t>, </a:t>
            </a:r>
            <a:r>
              <a:rPr lang="pl-PL" i="1" dirty="0" err="1" smtClean="0"/>
              <a:t>Biopolymers</a:t>
            </a:r>
            <a:r>
              <a:rPr lang="pl-PL" dirty="0" smtClean="0"/>
              <a:t>, 26, </a:t>
            </a:r>
            <a:r>
              <a:rPr lang="pl-PL" dirty="0" smtClean="0"/>
              <a:t>S33-S58 (1987)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1981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57300"/>
            <a:ext cx="23526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81000" y="391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Single </a:t>
            </a:r>
            <a:r>
              <a:rPr lang="pl-PL" sz="2800" dirty="0" err="1" smtClean="0"/>
              <a:t>defect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48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alignment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6670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alignment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2400" y="6096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Piela and </a:t>
            </a:r>
            <a:r>
              <a:rPr lang="pl-PL" dirty="0" err="1" smtClean="0"/>
              <a:t>Scheraga</a:t>
            </a:r>
            <a:r>
              <a:rPr lang="pl-PL" dirty="0" smtClean="0"/>
              <a:t>, </a:t>
            </a:r>
            <a:r>
              <a:rPr lang="pl-PL" i="1" dirty="0" err="1" smtClean="0"/>
              <a:t>Biopolymers</a:t>
            </a:r>
            <a:r>
              <a:rPr lang="pl-PL" dirty="0" smtClean="0"/>
              <a:t>, 26, </a:t>
            </a:r>
            <a:r>
              <a:rPr lang="pl-PL" dirty="0" smtClean="0"/>
              <a:t>S33-S58 (1987)</a:t>
            </a:r>
            <a:endParaRPr lang="pl-PL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685800"/>
            <a:ext cx="1724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19400"/>
            <a:ext cx="2276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4876800"/>
            <a:ext cx="2733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3340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Two</a:t>
            </a:r>
            <a:r>
              <a:rPr lang="pl-PL" sz="2800" dirty="0" smtClean="0"/>
              <a:t> </a:t>
            </a:r>
            <a:r>
              <a:rPr lang="pl-PL" sz="2800" dirty="0" err="1" smtClean="0"/>
              <a:t>defects</a:t>
            </a:r>
            <a:endParaRPr lang="pl-PL" sz="2800" dirty="0"/>
          </a:p>
        </p:txBody>
      </p:sp>
      <p:sp>
        <p:nvSpPr>
          <p:cNvPr id="14" name="Prostokąt 13"/>
          <p:cNvSpPr/>
          <p:nvPr/>
        </p:nvSpPr>
        <p:spPr>
          <a:xfrm>
            <a:off x="8382000" y="4572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0960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alignment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0960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First </a:t>
            </a:r>
            <a:r>
              <a:rPr lang="pl-PL" dirty="0" err="1" smtClean="0"/>
              <a:t>alignment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1722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alignment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362200" cy="245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EDMC: test </a:t>
            </a:r>
            <a:r>
              <a:rPr lang="pl-PL" sz="3200" dirty="0" err="1" smtClean="0"/>
              <a:t>with</a:t>
            </a:r>
            <a:r>
              <a:rPr lang="pl-PL" sz="3200" dirty="0" smtClean="0"/>
              <a:t> </a:t>
            </a:r>
            <a:r>
              <a:rPr lang="pl-PL" sz="3200" dirty="0" err="1" smtClean="0"/>
              <a:t>melittin</a:t>
            </a:r>
            <a:endParaRPr lang="pl-PL" sz="32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29536"/>
            <a:ext cx="2438400" cy="23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44136"/>
            <a:ext cx="2590800" cy="299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20336"/>
            <a:ext cx="3505200" cy="24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514600" y="211680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: </a:t>
            </a:r>
          </a:p>
          <a:p>
            <a:r>
              <a:rPr lang="pl-PL" dirty="0" smtClean="0"/>
              <a:t>E=262.7 kcal/mol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81800" y="215353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Iteration</a:t>
            </a:r>
            <a:r>
              <a:rPr lang="pl-PL" dirty="0" smtClean="0"/>
              <a:t> 96: </a:t>
            </a:r>
          </a:p>
          <a:p>
            <a:r>
              <a:rPr lang="pl-PL" dirty="0" smtClean="0"/>
              <a:t>E=-12.2 kcal/mol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362200" y="558253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Iteration</a:t>
            </a:r>
            <a:r>
              <a:rPr lang="pl-PL" dirty="0" smtClean="0"/>
              <a:t> 2800: </a:t>
            </a:r>
          </a:p>
          <a:p>
            <a:r>
              <a:rPr lang="pl-PL" dirty="0" smtClean="0"/>
              <a:t>E=-60 kcal/mol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781800" y="550633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Lowest</a:t>
            </a:r>
            <a:r>
              <a:rPr lang="pl-PL" dirty="0" smtClean="0"/>
              <a:t> energy: </a:t>
            </a:r>
          </a:p>
          <a:p>
            <a:r>
              <a:rPr lang="pl-PL" dirty="0" smtClean="0"/>
              <a:t>E=-82.6 kcal/mol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52400" y="64124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Ripoll</a:t>
            </a:r>
            <a:r>
              <a:rPr lang="pl-PL" dirty="0" smtClean="0"/>
              <a:t> and </a:t>
            </a:r>
            <a:r>
              <a:rPr lang="pl-PL" dirty="0" err="1" smtClean="0"/>
              <a:t>Scheraga</a:t>
            </a:r>
            <a:r>
              <a:rPr lang="pl-PL" dirty="0" smtClean="0"/>
              <a:t>, </a:t>
            </a:r>
            <a:r>
              <a:rPr lang="pl-PL" i="1" dirty="0" err="1" smtClean="0"/>
              <a:t>Biopolymers</a:t>
            </a:r>
            <a:r>
              <a:rPr lang="pl-PL" dirty="0" smtClean="0"/>
              <a:t>, </a:t>
            </a:r>
            <a:r>
              <a:rPr lang="pl-PL" dirty="0" smtClean="0"/>
              <a:t>30, 165-196 (1990)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15888"/>
            <a:ext cx="5410200" cy="10668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Conformational Space Annealing (CSA) method</a:t>
            </a:r>
            <a:endParaRPr lang="pl-PL" sz="32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042988" y="765175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1476375" y="1484313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1476375" y="2349500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1619250" y="234950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Tahoma" pitchFamily="34" charset="0"/>
              </a:rPr>
              <a:t>copying</a:t>
            </a:r>
            <a:endParaRPr lang="pl-PL" sz="1600" b="0">
              <a:latin typeface="Tahoma" pitchFamily="34" charset="0"/>
            </a:endParaRP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1692275" y="4724400"/>
            <a:ext cx="0" cy="4333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>
            <a:off x="684213" y="3429000"/>
            <a:ext cx="2016125" cy="13843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All seeds </a:t>
            </a:r>
          </a:p>
          <a:p>
            <a:pPr algn="ctr"/>
            <a:r>
              <a:rPr lang="en-US" sz="1600">
                <a:latin typeface="Tahoma" pitchFamily="34" charset="0"/>
              </a:rPr>
              <a:t>used up?</a:t>
            </a:r>
            <a:endParaRPr lang="pl-PL" sz="1600">
              <a:latin typeface="Tahoma" pitchFamily="34" charset="0"/>
            </a:endParaRPr>
          </a:p>
        </p:txBody>
      </p:sp>
      <p:sp>
        <p:nvSpPr>
          <p:cNvPr id="44041" name="AutoShape 10"/>
          <p:cNvSpPr>
            <a:spLocks noChangeArrowheads="1"/>
          </p:cNvSpPr>
          <p:nvPr/>
        </p:nvSpPr>
        <p:spPr bwMode="auto">
          <a:xfrm>
            <a:off x="107950" y="6092825"/>
            <a:ext cx="4679950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Generate N*M conformations from seeds </a:t>
            </a:r>
          </a:p>
          <a:p>
            <a:pPr algn="ctr"/>
            <a:r>
              <a:rPr lang="en-US" sz="1400">
                <a:latin typeface="Tahoma" pitchFamily="34" charset="0"/>
              </a:rPr>
              <a:t>by genetic operations</a:t>
            </a:r>
            <a:endParaRPr lang="pl-PL" sz="1400">
              <a:latin typeface="Tahoma" pitchFamily="34" charset="0"/>
            </a:endParaRPr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1692275" y="2997200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1692275" y="5589588"/>
            <a:ext cx="0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 flipV="1">
            <a:off x="4787900" y="6381750"/>
            <a:ext cx="935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45" name="AutoShape 14"/>
          <p:cNvSpPr>
            <a:spLocks noChangeArrowheads="1"/>
          </p:cNvSpPr>
          <p:nvPr/>
        </p:nvSpPr>
        <p:spPr bwMode="auto">
          <a:xfrm>
            <a:off x="3167063" y="3573463"/>
            <a:ext cx="2808287" cy="115093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Generate N random </a:t>
            </a:r>
          </a:p>
          <a:p>
            <a:pPr algn="ctr"/>
            <a:r>
              <a:rPr lang="en-US" sz="1600">
                <a:latin typeface="Tahoma" pitchFamily="34" charset="0"/>
              </a:rPr>
              <a:t>conformations </a:t>
            </a:r>
          </a:p>
          <a:p>
            <a:pPr algn="ctr"/>
            <a:r>
              <a:rPr lang="en-US" sz="1600">
                <a:latin typeface="Tahoma" pitchFamily="34" charset="0"/>
              </a:rPr>
              <a:t>and add them to the bank</a:t>
            </a:r>
            <a:endParaRPr lang="pl-PL" sz="1600">
              <a:latin typeface="Tahoma" pitchFamily="34" charset="0"/>
            </a:endParaRPr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3851275" y="3213100"/>
            <a:ext cx="0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47" name="AutoShape 16"/>
          <p:cNvSpPr>
            <a:spLocks noChangeArrowheads="1"/>
          </p:cNvSpPr>
          <p:nvPr/>
        </p:nvSpPr>
        <p:spPr bwMode="auto">
          <a:xfrm>
            <a:off x="1116013" y="2781300"/>
            <a:ext cx="936625" cy="28892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0">
                <a:latin typeface="Tahoma" pitchFamily="34" charset="0"/>
              </a:rPr>
              <a:t>bank</a:t>
            </a:r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 flipH="1" flipV="1">
            <a:off x="2051050" y="2997200"/>
            <a:ext cx="1800225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49" name="AutoShape 18"/>
          <p:cNvSpPr>
            <a:spLocks noChangeArrowheads="1"/>
          </p:cNvSpPr>
          <p:nvPr/>
        </p:nvSpPr>
        <p:spPr bwMode="auto">
          <a:xfrm>
            <a:off x="5724525" y="6237288"/>
            <a:ext cx="2232025" cy="28892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Energy minimization</a:t>
            </a:r>
            <a:endParaRPr lang="pl-PL" sz="1600">
              <a:latin typeface="Tahoma" pitchFamily="34" charset="0"/>
            </a:endParaRPr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 flipV="1">
            <a:off x="2700338" y="4149725"/>
            <a:ext cx="431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51" name="AutoShape 20"/>
          <p:cNvSpPr>
            <a:spLocks noChangeArrowheads="1"/>
          </p:cNvSpPr>
          <p:nvPr/>
        </p:nvSpPr>
        <p:spPr bwMode="auto">
          <a:xfrm>
            <a:off x="395288" y="1196975"/>
            <a:ext cx="2232025" cy="28892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Energy mnimization</a:t>
            </a:r>
            <a:endParaRPr lang="pl-PL" sz="1600">
              <a:latin typeface="Tahoma" pitchFamily="34" charset="0"/>
            </a:endParaRPr>
          </a:p>
        </p:txBody>
      </p:sp>
      <p:sp>
        <p:nvSpPr>
          <p:cNvPr id="44052" name="AutoShape 21"/>
          <p:cNvSpPr>
            <a:spLocks noChangeArrowheads="1"/>
          </p:cNvSpPr>
          <p:nvPr/>
        </p:nvSpPr>
        <p:spPr bwMode="auto">
          <a:xfrm>
            <a:off x="395288" y="1916113"/>
            <a:ext cx="2663825" cy="431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pitchFamily="34" charset="0"/>
              </a:rPr>
              <a:t>Initial bank</a:t>
            </a:r>
            <a:endParaRPr lang="pl-PL" b="0">
              <a:latin typeface="Tahoma" pitchFamily="34" charset="0"/>
            </a:endParaRPr>
          </a:p>
        </p:txBody>
      </p:sp>
      <p:sp>
        <p:nvSpPr>
          <p:cNvPr id="44053" name="AutoShape 22"/>
          <p:cNvSpPr>
            <a:spLocks noChangeArrowheads="1"/>
          </p:cNvSpPr>
          <p:nvPr/>
        </p:nvSpPr>
        <p:spPr bwMode="auto">
          <a:xfrm>
            <a:off x="468313" y="5157788"/>
            <a:ext cx="2520950" cy="431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pitchFamily="34" charset="0"/>
              </a:rPr>
              <a:t>Choose M seeds</a:t>
            </a:r>
            <a:endParaRPr lang="pl-PL" b="0">
              <a:latin typeface="Tahoma" pitchFamily="34" charset="0"/>
            </a:endParaRPr>
          </a:p>
        </p:txBody>
      </p:sp>
      <p:sp>
        <p:nvSpPr>
          <p:cNvPr id="44054" name="Line 23"/>
          <p:cNvSpPr>
            <a:spLocks noChangeShapeType="1"/>
          </p:cNvSpPr>
          <p:nvPr/>
        </p:nvSpPr>
        <p:spPr bwMode="auto">
          <a:xfrm flipV="1">
            <a:off x="7380288" y="5805488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 flipH="1">
            <a:off x="5559425" y="5132388"/>
            <a:ext cx="793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56" name="AutoShape 25"/>
          <p:cNvSpPr>
            <a:spLocks noChangeArrowheads="1"/>
          </p:cNvSpPr>
          <p:nvPr/>
        </p:nvSpPr>
        <p:spPr bwMode="auto">
          <a:xfrm>
            <a:off x="6372225" y="4437063"/>
            <a:ext cx="2016125" cy="13843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Global minimum</a:t>
            </a:r>
          </a:p>
          <a:p>
            <a:pPr algn="ctr"/>
            <a:r>
              <a:rPr lang="en-US" sz="1600">
                <a:latin typeface="Tahoma" pitchFamily="34" charset="0"/>
              </a:rPr>
              <a:t>Found?</a:t>
            </a:r>
            <a:endParaRPr lang="pl-PL" sz="1600">
              <a:latin typeface="Tahoma" pitchFamily="34" charset="0"/>
            </a:endParaRPr>
          </a:p>
        </p:txBody>
      </p:sp>
      <p:sp>
        <p:nvSpPr>
          <p:cNvPr id="44057" name="AutoShape 26"/>
          <p:cNvSpPr>
            <a:spLocks noChangeArrowheads="1"/>
          </p:cNvSpPr>
          <p:nvPr/>
        </p:nvSpPr>
        <p:spPr bwMode="auto">
          <a:xfrm>
            <a:off x="4249738" y="4941888"/>
            <a:ext cx="1295400" cy="36036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0">
                <a:latin typeface="Tahoma" pitchFamily="34" charset="0"/>
              </a:rPr>
              <a:t>stop</a:t>
            </a:r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>
            <a:off x="7380288" y="2852738"/>
            <a:ext cx="0" cy="15859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59" name="Line 28"/>
          <p:cNvSpPr>
            <a:spLocks noChangeShapeType="1"/>
          </p:cNvSpPr>
          <p:nvPr/>
        </p:nvSpPr>
        <p:spPr bwMode="auto">
          <a:xfrm flipH="1" flipV="1">
            <a:off x="2057400" y="2849563"/>
            <a:ext cx="53228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60" name="Text Box 29"/>
          <p:cNvSpPr txBox="1">
            <a:spLocks noChangeArrowheads="1"/>
          </p:cNvSpPr>
          <p:nvPr/>
        </p:nvSpPr>
        <p:spPr bwMode="auto">
          <a:xfrm>
            <a:off x="1763713" y="4797425"/>
            <a:ext cx="3365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0">
                <a:latin typeface="Tahoma" pitchFamily="34" charset="0"/>
              </a:rPr>
              <a:t>N</a:t>
            </a:r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2700338" y="37163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pitchFamily="34" charset="0"/>
              </a:rPr>
              <a:t>Y</a:t>
            </a:r>
            <a:endParaRPr lang="pl-PL" b="0">
              <a:latin typeface="Tahoma" pitchFamily="34" charset="0"/>
            </a:endParaRPr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5948363" y="47910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pitchFamily="34" charset="0"/>
              </a:rPr>
              <a:t>Y</a:t>
            </a:r>
            <a:endParaRPr lang="pl-PL" b="0">
              <a:latin typeface="Tahoma" pitchFamily="34" charset="0"/>
            </a:endParaRPr>
          </a:p>
        </p:txBody>
      </p:sp>
      <p:sp>
        <p:nvSpPr>
          <p:cNvPr id="44063" name="Text Box 32"/>
          <p:cNvSpPr txBox="1">
            <a:spLocks noChangeArrowheads="1"/>
          </p:cNvSpPr>
          <p:nvPr/>
        </p:nvSpPr>
        <p:spPr bwMode="auto">
          <a:xfrm>
            <a:off x="7451725" y="40767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0">
                <a:latin typeface="Tahoma" pitchFamily="34" charset="0"/>
              </a:rPr>
              <a:t>N</a:t>
            </a:r>
          </a:p>
        </p:txBody>
      </p:sp>
      <p:sp>
        <p:nvSpPr>
          <p:cNvPr id="44064" name="Text Box 33"/>
          <p:cNvSpPr txBox="1">
            <a:spLocks noChangeArrowheads="1"/>
          </p:cNvSpPr>
          <p:nvPr/>
        </p:nvSpPr>
        <p:spPr bwMode="auto">
          <a:xfrm>
            <a:off x="2411413" y="2492375"/>
            <a:ext cx="568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pitchFamily="34" charset="0"/>
              </a:rPr>
              <a:t>Update the bank; set</a:t>
            </a:r>
            <a:r>
              <a:rPr lang="pl-PL" sz="1600" dirty="0">
                <a:latin typeface="Arial" pitchFamily="34" charset="0"/>
              </a:rPr>
              <a:t> </a:t>
            </a:r>
            <a:r>
              <a:rPr lang="pl-PL" sz="1600" dirty="0" err="1">
                <a:latin typeface="Arial" pitchFamily="34" charset="0"/>
              </a:rPr>
              <a:t>D</a:t>
            </a:r>
            <a:r>
              <a:rPr lang="pl-PL" sz="1600" baseline="-25000" dirty="0" err="1">
                <a:latin typeface="Arial" pitchFamily="34" charset="0"/>
              </a:rPr>
              <a:t>cut</a:t>
            </a:r>
            <a:r>
              <a:rPr lang="pl-PL" sz="1600" baseline="-25000" dirty="0">
                <a:latin typeface="Arial" pitchFamily="34" charset="0"/>
              </a:rPr>
              <a:t> </a:t>
            </a:r>
            <a:r>
              <a:rPr lang="pl-PL" sz="1600" dirty="0" err="1">
                <a:latin typeface="Arial" pitchFamily="34" charset="0"/>
              </a:rPr>
              <a:t>D</a:t>
            </a:r>
            <a:r>
              <a:rPr lang="pl-PL" sz="1600" baseline="-25000" dirty="0" err="1">
                <a:latin typeface="Arial" pitchFamily="34" charset="0"/>
              </a:rPr>
              <a:t>cut</a:t>
            </a:r>
            <a:r>
              <a:rPr lang="pl-PL" sz="1600" dirty="0" err="1">
                <a:latin typeface="Arial" pitchFamily="34" charset="0"/>
              </a:rPr>
              <a:t>=D</a:t>
            </a:r>
            <a:r>
              <a:rPr lang="pl-PL" sz="1600" baseline="-25000" dirty="0" err="1">
                <a:latin typeface="Arial" pitchFamily="34" charset="0"/>
              </a:rPr>
              <a:t>cut</a:t>
            </a:r>
            <a:r>
              <a:rPr lang="pl-PL" sz="1600" dirty="0">
                <a:latin typeface="Arial" pitchFamily="34" charset="0"/>
              </a:rPr>
              <a:t>/2</a:t>
            </a:r>
          </a:p>
        </p:txBody>
      </p:sp>
      <p:sp>
        <p:nvSpPr>
          <p:cNvPr id="44065" name="Line 34"/>
          <p:cNvSpPr>
            <a:spLocks noChangeShapeType="1"/>
          </p:cNvSpPr>
          <p:nvPr/>
        </p:nvSpPr>
        <p:spPr bwMode="auto">
          <a:xfrm flipV="1">
            <a:off x="323850" y="5734050"/>
            <a:ext cx="13684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66" name="Line 35"/>
          <p:cNvSpPr>
            <a:spLocks noChangeShapeType="1"/>
          </p:cNvSpPr>
          <p:nvPr/>
        </p:nvSpPr>
        <p:spPr bwMode="auto">
          <a:xfrm flipH="1">
            <a:off x="323850" y="2924175"/>
            <a:ext cx="7921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67" name="Line 36"/>
          <p:cNvSpPr>
            <a:spLocks noChangeShapeType="1"/>
          </p:cNvSpPr>
          <p:nvPr/>
        </p:nvSpPr>
        <p:spPr bwMode="auto">
          <a:xfrm>
            <a:off x="323850" y="2924175"/>
            <a:ext cx="0" cy="2809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68" name="Line 37"/>
          <p:cNvSpPr>
            <a:spLocks noChangeShapeType="1"/>
          </p:cNvSpPr>
          <p:nvPr/>
        </p:nvSpPr>
        <p:spPr bwMode="auto">
          <a:xfrm flipH="1">
            <a:off x="107950" y="2205038"/>
            <a:ext cx="2873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69" name="Line 38"/>
          <p:cNvSpPr>
            <a:spLocks noChangeShapeType="1"/>
          </p:cNvSpPr>
          <p:nvPr/>
        </p:nvSpPr>
        <p:spPr bwMode="auto">
          <a:xfrm>
            <a:off x="107950" y="2205038"/>
            <a:ext cx="0" cy="36718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070" name="Line 39"/>
          <p:cNvSpPr>
            <a:spLocks noChangeShapeType="1"/>
          </p:cNvSpPr>
          <p:nvPr/>
        </p:nvSpPr>
        <p:spPr bwMode="auto">
          <a:xfrm flipV="1">
            <a:off x="107950" y="5876925"/>
            <a:ext cx="1584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071" name="Text Box 40"/>
          <p:cNvSpPr txBox="1">
            <a:spLocks noChangeArrowheads="1"/>
          </p:cNvSpPr>
          <p:nvPr/>
        </p:nvSpPr>
        <p:spPr bwMode="auto">
          <a:xfrm>
            <a:off x="990600" y="852714"/>
            <a:ext cx="1335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0" dirty="0">
                <a:latin typeface="Tahoma" pitchFamily="34" charset="0"/>
              </a:rPr>
              <a:t>(</a:t>
            </a:r>
            <a:r>
              <a:rPr lang="en-US" sz="1400" b="0" dirty="0">
                <a:latin typeface="Tahoma" pitchFamily="34" charset="0"/>
              </a:rPr>
              <a:t>parallelizable</a:t>
            </a:r>
            <a:r>
              <a:rPr lang="pl-PL" sz="1400" b="0" dirty="0">
                <a:latin typeface="Tahoma" pitchFamily="34" charset="0"/>
              </a:rPr>
              <a:t>)</a:t>
            </a:r>
          </a:p>
        </p:txBody>
      </p:sp>
      <p:sp>
        <p:nvSpPr>
          <p:cNvPr id="44072" name="Text Box 41"/>
          <p:cNvSpPr txBox="1">
            <a:spLocks noChangeArrowheads="1"/>
          </p:cNvSpPr>
          <p:nvPr/>
        </p:nvSpPr>
        <p:spPr bwMode="auto">
          <a:xfrm>
            <a:off x="7019925" y="6553200"/>
            <a:ext cx="1335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0">
                <a:latin typeface="Tahoma" pitchFamily="34" charset="0"/>
              </a:rPr>
              <a:t>(</a:t>
            </a:r>
            <a:r>
              <a:rPr lang="en-US" sz="1400" b="0">
                <a:latin typeface="Tahoma" pitchFamily="34" charset="0"/>
              </a:rPr>
              <a:t>parallelizable</a:t>
            </a:r>
            <a:r>
              <a:rPr lang="pl-PL" sz="1400" b="0">
                <a:latin typeface="Tahoma" pitchFamily="34" charset="0"/>
              </a:rPr>
              <a:t>)</a:t>
            </a:r>
          </a:p>
        </p:txBody>
      </p:sp>
      <p:sp>
        <p:nvSpPr>
          <p:cNvPr id="44073" name="AutoShape 3"/>
          <p:cNvSpPr>
            <a:spLocks noChangeArrowheads="1"/>
          </p:cNvSpPr>
          <p:nvPr/>
        </p:nvSpPr>
        <p:spPr bwMode="auto">
          <a:xfrm>
            <a:off x="395288" y="260350"/>
            <a:ext cx="1295400" cy="50323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N random </a:t>
            </a:r>
          </a:p>
          <a:p>
            <a:pPr algn="ctr"/>
            <a:r>
              <a:rPr lang="en-US" sz="1400" dirty="0">
                <a:latin typeface="Tahoma" pitchFamily="34" charset="0"/>
              </a:rPr>
              <a:t>conformations</a:t>
            </a:r>
            <a:endParaRPr lang="pl-PL" sz="1400" dirty="0">
              <a:latin typeface="Tahoma" pitchFamily="34" charset="0"/>
            </a:endParaRPr>
          </a:p>
        </p:txBody>
      </p:sp>
      <p:sp>
        <p:nvSpPr>
          <p:cNvPr id="44074" name="Text Box 43"/>
          <p:cNvSpPr txBox="1">
            <a:spLocks noChangeArrowheads="1"/>
          </p:cNvSpPr>
          <p:nvPr/>
        </p:nvSpPr>
        <p:spPr bwMode="auto">
          <a:xfrm>
            <a:off x="3346450" y="1268413"/>
            <a:ext cx="5689600" cy="9477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J. Lee, H.A. Scheraga, S. Rackovsky. </a:t>
            </a:r>
            <a:r>
              <a:rPr lang="en-US" sz="1600" b="0" i="1"/>
              <a:t>J. Comput. Chem.</a:t>
            </a:r>
            <a:r>
              <a:rPr lang="en-US" sz="1600" b="0"/>
              <a:t> </a:t>
            </a:r>
            <a:r>
              <a:rPr lang="en-US" sz="1600"/>
              <a:t>18</a:t>
            </a:r>
            <a:r>
              <a:rPr lang="en-US" sz="1600" b="0"/>
              <a:t>, 1222-1232 (1997)</a:t>
            </a:r>
          </a:p>
          <a:p>
            <a:pPr>
              <a:spcBef>
                <a:spcPct val="50000"/>
              </a:spcBef>
            </a:pPr>
            <a:r>
              <a:rPr lang="en-US" sz="1600" b="0"/>
              <a:t>J. Lee, A. Liwo, H.A. Scheraga. PNAS. 96, 2025-2030 (1999).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pl-PL" sz="4000" dirty="0" err="1" smtClean="0"/>
              <a:t>Genetic</a:t>
            </a:r>
            <a:r>
              <a:rPr lang="pl-PL" sz="4000" dirty="0" smtClean="0"/>
              <a:t> operations </a:t>
            </a:r>
            <a:r>
              <a:rPr lang="pl-PL" sz="4000" dirty="0" err="1" smtClean="0"/>
              <a:t>in</a:t>
            </a:r>
            <a:r>
              <a:rPr lang="pl-PL" sz="4000" dirty="0" smtClean="0"/>
              <a:t> CSA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Importing</a:t>
            </a:r>
            <a:r>
              <a:rPr lang="pl-PL" dirty="0" smtClean="0"/>
              <a:t> one </a:t>
            </a:r>
            <a:r>
              <a:rPr lang="pl-PL" dirty="0" err="1" smtClean="0"/>
              <a:t>dihedral</a:t>
            </a:r>
            <a:r>
              <a:rPr lang="pl-PL" dirty="0" smtClean="0"/>
              <a:t> </a:t>
            </a:r>
            <a:r>
              <a:rPr lang="pl-PL" dirty="0" err="1" smtClean="0"/>
              <a:t>angle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a „</a:t>
            </a:r>
            <a:r>
              <a:rPr lang="pl-PL" dirty="0" err="1" smtClean="0"/>
              <a:t>seed</a:t>
            </a:r>
            <a:r>
              <a:rPr lang="pl-PL" dirty="0" smtClean="0"/>
              <a:t>” </a:t>
            </a:r>
            <a:r>
              <a:rPr lang="pl-PL" dirty="0" err="1" smtClean="0"/>
              <a:t>conformation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target </a:t>
            </a:r>
            <a:r>
              <a:rPr lang="pl-PL" dirty="0" err="1" smtClean="0"/>
              <a:t>conformation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Importing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consecutive</a:t>
            </a:r>
            <a:r>
              <a:rPr lang="pl-PL" dirty="0" smtClean="0"/>
              <a:t> </a:t>
            </a:r>
            <a:r>
              <a:rPr lang="pl-PL" dirty="0" err="1" smtClean="0"/>
              <a:t>angles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Importing</a:t>
            </a:r>
            <a:r>
              <a:rPr lang="pl-PL" dirty="0" smtClean="0"/>
              <a:t> a </a:t>
            </a:r>
            <a:r>
              <a:rPr lang="pl-PL" dirty="0" err="1" smtClean="0"/>
              <a:t>section</a:t>
            </a:r>
            <a:r>
              <a:rPr lang="pl-PL" dirty="0" smtClean="0"/>
              <a:t> of </a:t>
            </a:r>
            <a:r>
              <a:rPr lang="pl-PL" dirty="0" err="1" smtClean="0"/>
              <a:t>structure</a:t>
            </a:r>
            <a:r>
              <a:rPr lang="pl-PL" dirty="0" smtClean="0"/>
              <a:t> (</a:t>
            </a:r>
            <a:r>
              <a:rPr lang="pl-PL" dirty="0" err="1" smtClean="0">
                <a:latin typeface="Symbol" pitchFamily="18" charset="2"/>
              </a:rPr>
              <a:t>a</a:t>
            </a:r>
            <a:r>
              <a:rPr lang="pl-PL" dirty="0" err="1" smtClean="0"/>
              <a:t>-helix</a:t>
            </a:r>
            <a:r>
              <a:rPr lang="pl-PL" dirty="0" smtClean="0"/>
              <a:t>, </a:t>
            </a:r>
            <a:r>
              <a:rPr lang="pl-PL" dirty="0" err="1" smtClean="0">
                <a:latin typeface="Symbol" pitchFamily="18" charset="2"/>
              </a:rPr>
              <a:t>b</a:t>
            </a:r>
            <a:r>
              <a:rPr lang="pl-PL" dirty="0" err="1" smtClean="0"/>
              <a:t>-sheet</a:t>
            </a:r>
            <a:r>
              <a:rPr lang="pl-PL" dirty="0" smtClean="0"/>
              <a:t>, etc.)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44" y="1300934"/>
            <a:ext cx="3262256" cy="31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743200" cy="37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52400" y="228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CSA: test </a:t>
            </a:r>
            <a:r>
              <a:rPr lang="pl-PL" sz="3600" dirty="0" err="1" smtClean="0"/>
              <a:t>with</a:t>
            </a:r>
            <a:r>
              <a:rPr lang="pl-PL" sz="3600" dirty="0" smtClean="0"/>
              <a:t> </a:t>
            </a:r>
            <a:r>
              <a:rPr lang="pl-PL" sz="3600" dirty="0" err="1" smtClean="0"/>
              <a:t>melittin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9600" y="4840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Lowest-energy</a:t>
            </a:r>
            <a:r>
              <a:rPr lang="pl-PL" dirty="0" smtClean="0"/>
              <a:t> </a:t>
            </a:r>
            <a:r>
              <a:rPr lang="pl-PL" dirty="0" err="1" smtClean="0"/>
              <a:t>conformation</a:t>
            </a:r>
            <a:endParaRPr lang="pl-PL" dirty="0" smtClean="0"/>
          </a:p>
          <a:p>
            <a:r>
              <a:rPr lang="pl-PL" dirty="0" smtClean="0"/>
              <a:t>E=-92.1 kcal/mol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29200" y="4876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Lowest-energy</a:t>
            </a:r>
            <a:r>
              <a:rPr lang="pl-PL" dirty="0" smtClean="0"/>
              <a:t> </a:t>
            </a:r>
            <a:r>
              <a:rPr lang="pl-PL" dirty="0" err="1" smtClean="0"/>
              <a:t>conformation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by EDMC</a:t>
            </a:r>
          </a:p>
          <a:p>
            <a:r>
              <a:rPr lang="pl-PL" dirty="0" smtClean="0"/>
              <a:t>E=-86.4 kcal/mol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28600" y="64008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Lee, </a:t>
            </a:r>
            <a:r>
              <a:rPr lang="pl-PL" dirty="0" err="1" smtClean="0"/>
              <a:t>Scheraga</a:t>
            </a:r>
            <a:r>
              <a:rPr lang="pl-PL" dirty="0" smtClean="0"/>
              <a:t>, </a:t>
            </a:r>
            <a:r>
              <a:rPr lang="pl-PL" dirty="0" err="1" smtClean="0"/>
              <a:t>Rackbovsky</a:t>
            </a:r>
            <a:r>
              <a:rPr lang="pl-PL" dirty="0" smtClean="0"/>
              <a:t>, </a:t>
            </a:r>
            <a:r>
              <a:rPr lang="pl-PL" i="1" dirty="0" err="1" smtClean="0"/>
              <a:t>Biopolymers</a:t>
            </a:r>
            <a:r>
              <a:rPr lang="pl-PL" dirty="0" smtClean="0"/>
              <a:t>, 46, 103-115 (1998)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omp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9850"/>
            <a:ext cx="78486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altLang="en-US" sz="2400" dirty="0" err="1" smtClean="0">
                <a:latin typeface="Times New Roman" pitchFamily="18" charset="0"/>
              </a:rPr>
              <a:t>Comparison</a:t>
            </a:r>
            <a:r>
              <a:rPr lang="pl-PL" altLang="en-US" sz="2400" dirty="0" smtClean="0">
                <a:latin typeface="Times New Roman" pitchFamily="18" charset="0"/>
              </a:rPr>
              <a:t> of </a:t>
            </a:r>
            <a:r>
              <a:rPr lang="pl-PL" alt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computed</a:t>
            </a:r>
            <a:r>
              <a:rPr lang="pl-PL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structure</a:t>
            </a:r>
            <a:r>
              <a:rPr lang="pl-PL" altLang="en-US" sz="2400" dirty="0" smtClean="0">
                <a:latin typeface="Times New Roman" pitchFamily="18" charset="0"/>
              </a:rPr>
              <a:t> of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bac</a:t>
            </a:r>
            <a:r>
              <a:rPr lang="en-US" altLang="en-US" sz="2400" dirty="0" err="1" smtClean="0">
                <a:latin typeface="Times New Roman" pitchFamily="18" charset="0"/>
              </a:rPr>
              <a:t>te</a:t>
            </a:r>
            <a:r>
              <a:rPr lang="pl-PL" altLang="en-US" sz="2400" dirty="0" err="1" smtClean="0">
                <a:latin typeface="Times New Roman" pitchFamily="18" charset="0"/>
              </a:rPr>
              <a:t>riocin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AS-48</a:t>
            </a:r>
            <a:r>
              <a:rPr lang="pl-PL" altLang="en-US" sz="2400" dirty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from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</a:rPr>
              <a:t>E. </a:t>
            </a:r>
            <a:r>
              <a:rPr lang="en-US" altLang="en-US" sz="2400" i="1" dirty="0" err="1">
                <a:latin typeface="Times New Roman" pitchFamily="18" charset="0"/>
              </a:rPr>
              <a:t>faecalis</a:t>
            </a:r>
            <a:r>
              <a:rPr lang="pl-PL" altLang="en-US" sz="2400" dirty="0">
                <a:latin typeface="Times New Roman" pitchFamily="18" charset="0"/>
              </a:rPr>
              <a:t> (</a:t>
            </a:r>
            <a:r>
              <a:rPr lang="pl-PL" altLang="en-US" sz="2400" dirty="0" err="1">
                <a:latin typeface="Times New Roman" pitchFamily="18" charset="0"/>
              </a:rPr>
              <a:t>Pillardy</a:t>
            </a:r>
            <a:r>
              <a:rPr lang="pl-PL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e</a:t>
            </a:r>
            <a:r>
              <a:rPr lang="pl-PL" altLang="en-US" sz="2400" dirty="0">
                <a:latin typeface="Times New Roman" pitchFamily="18" charset="0"/>
              </a:rPr>
              <a:t>t al., </a:t>
            </a:r>
            <a:r>
              <a:rPr lang="pl-PL" altLang="en-US" sz="2400" i="1" dirty="0">
                <a:latin typeface="Times New Roman" pitchFamily="18" charset="0"/>
              </a:rPr>
              <a:t>P</a:t>
            </a:r>
            <a:r>
              <a:rPr lang="en-US" altLang="en-US" sz="2400" i="1" dirty="0">
                <a:latin typeface="Times New Roman" pitchFamily="18" charset="0"/>
              </a:rPr>
              <a:t>r</a:t>
            </a:r>
            <a:r>
              <a:rPr lang="pl-PL" altLang="en-US" sz="2400" i="1" dirty="0">
                <a:latin typeface="Times New Roman" pitchFamily="18" charset="0"/>
              </a:rPr>
              <a:t>oc. </a:t>
            </a:r>
            <a:r>
              <a:rPr lang="pl-PL" altLang="en-US" sz="2400" i="1" dirty="0" err="1">
                <a:latin typeface="Times New Roman" pitchFamily="18" charset="0"/>
              </a:rPr>
              <a:t>Natl</a:t>
            </a:r>
            <a:r>
              <a:rPr lang="pl-PL" altLang="en-US" sz="2400" i="1" dirty="0">
                <a:latin typeface="Times New Roman" pitchFamily="18" charset="0"/>
              </a:rPr>
              <a:t>.</a:t>
            </a:r>
            <a:r>
              <a:rPr lang="en-US" altLang="en-US" sz="2400" i="1" dirty="0">
                <a:latin typeface="Times New Roman" pitchFamily="18" charset="0"/>
              </a:rPr>
              <a:t> </a:t>
            </a:r>
            <a:r>
              <a:rPr lang="pl-PL" altLang="en-US" sz="2400" i="1" dirty="0" err="1">
                <a:latin typeface="Times New Roman" pitchFamily="18" charset="0"/>
              </a:rPr>
              <a:t>Acad</a:t>
            </a:r>
            <a:r>
              <a:rPr lang="pl-PL" altLang="en-US" sz="2400" i="1" dirty="0">
                <a:latin typeface="Times New Roman" pitchFamily="18" charset="0"/>
              </a:rPr>
              <a:t>. </a:t>
            </a:r>
            <a:r>
              <a:rPr lang="pl-PL" altLang="en-US" sz="2400" i="1" dirty="0" err="1">
                <a:latin typeface="Times New Roman" pitchFamily="18" charset="0"/>
              </a:rPr>
              <a:t>Sci</a:t>
            </a:r>
            <a:r>
              <a:rPr lang="pl-PL" altLang="en-US" sz="2400" i="1" dirty="0">
                <a:latin typeface="Times New Roman" pitchFamily="18" charset="0"/>
              </a:rPr>
              <a:t>. USA</a:t>
            </a:r>
            <a:r>
              <a:rPr lang="pl-PL" altLang="en-US" sz="2400" dirty="0">
                <a:latin typeface="Times New Roman" pitchFamily="18" charset="0"/>
              </a:rPr>
              <a:t>., </a:t>
            </a:r>
            <a:r>
              <a:rPr lang="en-US" altLang="en-US" sz="2400" b="1" dirty="0">
                <a:latin typeface="Times New Roman" pitchFamily="18" charset="0"/>
              </a:rPr>
              <a:t>98</a:t>
            </a:r>
            <a:r>
              <a:rPr lang="en-US" altLang="en-US" sz="2400" dirty="0">
                <a:latin typeface="Times New Roman" pitchFamily="18" charset="0"/>
              </a:rPr>
              <a:t>, 2329-2333 </a:t>
            </a:r>
            <a:r>
              <a:rPr lang="pl-PL" altLang="en-US" sz="2400" dirty="0">
                <a:latin typeface="Times New Roman" pitchFamily="18" charset="0"/>
              </a:rPr>
              <a:t>(2001</a:t>
            </a:r>
            <a:r>
              <a:rPr lang="pl-PL" altLang="en-US" sz="2400" dirty="0" smtClean="0">
                <a:latin typeface="Times New Roman" pitchFamily="18" charset="0"/>
              </a:rPr>
              <a:t>)) </a:t>
            </a:r>
            <a:r>
              <a:rPr lang="pl-PL" altLang="en-US" sz="2400" dirty="0" err="1" smtClean="0">
                <a:latin typeface="Times New Roman" pitchFamily="18" charset="0"/>
              </a:rPr>
              <a:t>with</a:t>
            </a:r>
            <a:r>
              <a:rPr lang="pl-PL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dirty="0" err="1" smtClean="0">
                <a:latin typeface="Times New Roman" pitchFamily="18" charset="0"/>
              </a:rPr>
              <a:t>the</a:t>
            </a:r>
            <a:r>
              <a:rPr lang="pl-PL" altLang="en-US" sz="2400" dirty="0" smtClean="0">
                <a:latin typeface="Times New Roman" pitchFamily="18" charset="0"/>
              </a:rPr>
              <a:t> </a:t>
            </a:r>
            <a:r>
              <a:rPr lang="pl-PL" altLang="en-US" sz="2400" b="1" dirty="0" err="1" smtClean="0">
                <a:solidFill>
                  <a:srgbClr val="FF5050"/>
                </a:solidFill>
                <a:latin typeface="Times New Roman" pitchFamily="18" charset="0"/>
              </a:rPr>
              <a:t>experimental</a:t>
            </a:r>
            <a:r>
              <a:rPr lang="pl-PL" altLang="en-US" sz="2400" b="1" dirty="0" smtClean="0">
                <a:latin typeface="Times New Roman" pitchFamily="18" charset="0"/>
              </a:rPr>
              <a:t> </a:t>
            </a:r>
            <a:r>
              <a:rPr lang="pl-PL" altLang="en-US" sz="2400" b="1" dirty="0" err="1" smtClean="0">
                <a:solidFill>
                  <a:srgbClr val="FF9900"/>
                </a:solidFill>
                <a:latin typeface="Times New Roman" pitchFamily="18" charset="0"/>
              </a:rPr>
              <a:t>structure</a:t>
            </a:r>
            <a:r>
              <a:rPr lang="pl-PL" altLang="en-US" sz="2400" dirty="0">
                <a:solidFill>
                  <a:srgbClr val="FF9900"/>
                </a:solidFill>
                <a:latin typeface="Times New Roman" pitchFamily="18" charset="0"/>
              </a:rPr>
              <a:t>.</a:t>
            </a:r>
            <a:endParaRPr lang="en-US" altLang="en-US" sz="2400" dirty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o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37369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notf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7338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55419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Searchable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876800" y="54657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Not searchable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686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Global optimization is an NP-complete problem, generally unsolvable.</a:t>
            </a:r>
          </a:p>
          <a:p>
            <a:pPr>
              <a:spcBef>
                <a:spcPct val="50000"/>
              </a:spcBef>
            </a:pPr>
            <a:r>
              <a:rPr lang="en-US" sz="2800" b="0"/>
              <a:t>Practical algorithms can be designed if the function is searchable.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295400"/>
          <a:ext cx="3454400" cy="4064000"/>
        </p:xfrm>
        <a:graphic>
          <a:graphicData uri="http://schemas.openxmlformats.org/presentationml/2006/ole">
            <p:oleObj spid="_x0000_s48130" name="Photo Editor Photo" r:id="rId3" imgW="9038095" imgH="12009524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70438" y="1295400"/>
          <a:ext cx="3913187" cy="4064000"/>
        </p:xfrm>
        <a:graphic>
          <a:graphicData uri="http://schemas.openxmlformats.org/presentationml/2006/ole">
            <p:oleObj spid="_x0000_s48131" name="Photo Editor Photo" r:id="rId4" imgW="17838095" imgH="18523810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84200" y="6080125"/>
            <a:ext cx="779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P. N. Mortenson and D. J. Wales   </a:t>
            </a:r>
            <a:r>
              <a:rPr lang="en-US" sz="2000" b="0" i="1"/>
              <a:t>J. Chem. Phys. </a:t>
            </a:r>
            <a:r>
              <a:rPr lang="en-US" sz="2000"/>
              <a:t>114</a:t>
            </a:r>
            <a:r>
              <a:rPr lang="en-US" sz="2000" b="0" i="1"/>
              <a:t>, </a:t>
            </a:r>
            <a:r>
              <a:rPr lang="en-US" sz="2000" b="0"/>
              <a:t>6443-6454, 2001.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92263" y="5137150"/>
            <a:ext cx="1600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ym typeface="Symbol" pitchFamily="18" charset="2"/>
              </a:rPr>
              <a:t>constant 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sym typeface="Symbol" pitchFamily="18" charset="2"/>
              </a:rPr>
              <a:t>(well searchable)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732463" y="5137150"/>
            <a:ext cx="2438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sym typeface="Symbol" pitchFamily="18" charset="2"/>
              </a:rPr>
              <a:t>distance-dependent 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sym typeface="Symbol" pitchFamily="18" charset="2"/>
              </a:rPr>
              <a:t>(weakly serarchable)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" y="168275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latin typeface="Arial Unicode MS" pitchFamily="34" charset="-128"/>
              </a:rPr>
              <a:t>Hierarchical structure of energy landscapes of Ac-(Ala)</a:t>
            </a:r>
            <a:r>
              <a:rPr lang="en-US" sz="2400" b="0" baseline="-25000">
                <a:latin typeface="Arial Unicode MS" pitchFamily="34" charset="-128"/>
              </a:rPr>
              <a:t>8</a:t>
            </a:r>
            <a:r>
              <a:rPr lang="en-US" sz="2400" b="0">
                <a:latin typeface="Arial Unicode MS" pitchFamily="34" charset="-128"/>
              </a:rPr>
              <a:t>-NHMe  with two versions of AMBER95 force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stability of the structures  of biological macromolecules results from special structure of their energy landscapes, which can be termed “minimal frustration” or “funnel-like structure”. A good example is the pit dug by </a:t>
            </a:r>
            <a:r>
              <a:rPr lang="en-US" sz="2400" b="0" dirty="0" err="1"/>
              <a:t>antlion</a:t>
            </a:r>
            <a:r>
              <a:rPr lang="en-US" sz="2400" b="0" dirty="0"/>
              <a:t> larva.</a:t>
            </a:r>
          </a:p>
        </p:txBody>
      </p:sp>
      <p:pic>
        <p:nvPicPr>
          <p:cNvPr id="32771" name="Picture 3" descr="antlion-pit-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7623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antlionp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05200"/>
            <a:ext cx="4572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nationalgeographic.com/wpf/media-live/photos/000/020/cache/everglades-inlets_2026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953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0" y="6305550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 err="1" smtClean="0"/>
              <a:t>Where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deepest</a:t>
            </a:r>
            <a:r>
              <a:rPr lang="pl-PL" sz="2000" dirty="0" smtClean="0"/>
              <a:t> point? (Everglades, Florida)</a:t>
            </a:r>
            <a:endParaRPr lang="pl-PL" sz="2000" dirty="0"/>
          </a:p>
        </p:txBody>
      </p:sp>
      <p:sp>
        <p:nvSpPr>
          <p:cNvPr id="14340" name="pole tekstowe 3"/>
          <p:cNvSpPr txBox="1">
            <a:spLocks noChangeArrowheads="1"/>
          </p:cNvSpPr>
          <p:nvPr/>
        </p:nvSpPr>
        <p:spPr bwMode="auto">
          <a:xfrm>
            <a:off x="381000" y="762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dirty="0" err="1" smtClean="0"/>
              <a:t>Degenerate</a:t>
            </a:r>
            <a:r>
              <a:rPr lang="pl-PL" sz="4000" dirty="0" smtClean="0"/>
              <a:t> minima</a:t>
            </a:r>
            <a:endParaRPr lang="pl-PL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amea.travel.pl/upload/gallery/content_place/21/61/variants/2000_1000_0__fullScreen_fit_data_61.jpg?fmt=1397211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914400"/>
            <a:ext cx="10287000" cy="5159599"/>
          </a:xfrm>
          <a:prstGeom prst="rect">
            <a:avLst/>
          </a:prstGeom>
          <a:noFill/>
        </p:spPr>
      </p:pic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381000" y="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dirty="0" err="1" smtClean="0"/>
              <a:t>Non-degenerate</a:t>
            </a:r>
            <a:r>
              <a:rPr lang="pl-PL" sz="4000" dirty="0" smtClean="0"/>
              <a:t> minimum</a:t>
            </a:r>
            <a:endParaRPr lang="pl-PL" sz="4000" dirty="0"/>
          </a:p>
        </p:txBody>
      </p:sp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0" y="6305550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 err="1" smtClean="0"/>
              <a:t>Deepest</a:t>
            </a:r>
            <a:r>
              <a:rPr lang="pl-PL" sz="2000" dirty="0" smtClean="0"/>
              <a:t> point </a:t>
            </a:r>
            <a:r>
              <a:rPr lang="pl-PL" sz="2000" dirty="0" err="1" smtClean="0"/>
              <a:t>easy</a:t>
            </a:r>
            <a:r>
              <a:rPr lang="pl-PL" sz="2000" dirty="0" smtClean="0"/>
              <a:t> to </a:t>
            </a:r>
            <a:r>
              <a:rPr lang="pl-PL" sz="2000" dirty="0" err="1" smtClean="0"/>
              <a:t>find</a:t>
            </a:r>
            <a:r>
              <a:rPr lang="pl-PL" sz="2000" dirty="0" smtClean="0"/>
              <a:t>. (Morskie Oko, Poland)</a:t>
            </a:r>
            <a:endParaRPr lang="pl-PL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1" descr="left_funn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3434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pole tekstowe 2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dirty="0" smtClean="0"/>
              <a:t>„</a:t>
            </a:r>
            <a:r>
              <a:rPr lang="pl-PL" sz="3600" dirty="0" err="1" smtClean="0"/>
              <a:t>Foldable</a:t>
            </a:r>
            <a:r>
              <a:rPr lang="pl-PL" sz="3600" dirty="0" smtClean="0"/>
              <a:t>” protein energy </a:t>
            </a:r>
            <a:r>
              <a:rPr lang="pl-PL" sz="3600" dirty="0" err="1" smtClean="0"/>
              <a:t>landscape</a:t>
            </a:r>
            <a:endParaRPr lang="pl-P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1273</Words>
  <Application>Microsoft Office PowerPoint</Application>
  <PresentationFormat>Pokaz na ekranie (4:3)</PresentationFormat>
  <Paragraphs>197</Paragraphs>
  <Slides>36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39" baseType="lpstr">
      <vt:lpstr>Projekt domyślny</vt:lpstr>
      <vt:lpstr>Photo Editor Photo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MCM for [Met5]enkephalin</vt:lpstr>
      <vt:lpstr>Electrostatically-driven Monte Carlo (EDMC)</vt:lpstr>
      <vt:lpstr>Slajd 31</vt:lpstr>
      <vt:lpstr>Slajd 32</vt:lpstr>
      <vt:lpstr>Conformational Space Annealing (CSA) method</vt:lpstr>
      <vt:lpstr>Genetic operations in CSA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Jozef Adam Liwo</dc:creator>
  <cp:lastModifiedBy>Adam</cp:lastModifiedBy>
  <cp:revision>308</cp:revision>
  <dcterms:created xsi:type="dcterms:W3CDTF">2007-02-20T12:26:53Z</dcterms:created>
  <dcterms:modified xsi:type="dcterms:W3CDTF">2016-01-19T07:02:02Z</dcterms:modified>
</cp:coreProperties>
</file>