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10" r:id="rId3"/>
    <p:sldId id="349" r:id="rId4"/>
    <p:sldId id="330" r:id="rId5"/>
    <p:sldId id="311" r:id="rId6"/>
    <p:sldId id="312" r:id="rId7"/>
    <p:sldId id="353" r:id="rId8"/>
    <p:sldId id="313" r:id="rId9"/>
    <p:sldId id="331" r:id="rId10"/>
    <p:sldId id="314" r:id="rId11"/>
    <p:sldId id="333" r:id="rId12"/>
    <p:sldId id="336" r:id="rId13"/>
    <p:sldId id="332" r:id="rId14"/>
    <p:sldId id="334" r:id="rId15"/>
    <p:sldId id="335" r:id="rId16"/>
    <p:sldId id="337" r:id="rId17"/>
    <p:sldId id="345" r:id="rId18"/>
    <p:sldId id="344" r:id="rId19"/>
    <p:sldId id="338" r:id="rId20"/>
    <p:sldId id="339" r:id="rId21"/>
    <p:sldId id="340" r:id="rId22"/>
    <p:sldId id="341" r:id="rId23"/>
    <p:sldId id="342" r:id="rId24"/>
    <p:sldId id="346" r:id="rId25"/>
    <p:sldId id="347" r:id="rId26"/>
    <p:sldId id="343" r:id="rId27"/>
    <p:sldId id="348" r:id="rId28"/>
    <p:sldId id="350" r:id="rId29"/>
    <p:sldId id="351" r:id="rId30"/>
    <p:sldId id="352" r:id="rId31"/>
    <p:sldId id="355" r:id="rId32"/>
    <p:sldId id="356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0066"/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5" autoAdjust="0"/>
    <p:restoredTop sz="94660"/>
  </p:normalViewPr>
  <p:slideViewPr>
    <p:cSldViewPr>
      <p:cViewPr>
        <p:scale>
          <a:sx n="66" d="100"/>
          <a:sy n="66" d="100"/>
        </p:scale>
        <p:origin x="-1692" y="-90"/>
      </p:cViewPr>
      <p:guideLst>
        <p:guide orient="horz" pos="2208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09440-B3B8-4097-A988-D3CA6DD2B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37FA6-4296-49BB-AD56-6DE746D4D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40E85-244C-4BB3-8E05-EA2C52CB8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5EA3F-1869-4F1B-A99D-085BE95B4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2739F-4B2A-4A19-843A-37FAD07C3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9B8C7-6A3F-43E9-9A94-70E76D9D7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D7ADD-2374-402D-B253-341624899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46330-5386-4C6B-BA3A-6EF107915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A4E68-5A33-4487-8B4B-E234A1B22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5B16D-EB65-4543-BD50-E8993DE3F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2B277-1D14-4CEA-BE97-28DBAF26F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 wzorca tytułu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style wzorca tekstu</a:t>
            </a:r>
          </a:p>
          <a:p>
            <a:pPr lvl="1"/>
            <a:r>
              <a:rPr lang="en-US" smtClean="0"/>
              <a:t>Drugi poziom</a:t>
            </a:r>
          </a:p>
          <a:p>
            <a:pPr lvl="2"/>
            <a:r>
              <a:rPr lang="en-US" smtClean="0"/>
              <a:t>Trzeci poziom</a:t>
            </a:r>
          </a:p>
          <a:p>
            <a:pPr lvl="3"/>
            <a:r>
              <a:rPr lang="en-US" smtClean="0"/>
              <a:t>Czwarty poziom</a:t>
            </a:r>
          </a:p>
          <a:p>
            <a:pPr lvl="4"/>
            <a:r>
              <a:rPr lang="en-US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B7B2621-1453-4FBE-8D9C-5F9B444D5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pPr eaLnBrk="1" hangingPunct="1"/>
            <a:r>
              <a:rPr lang="pl-PL" dirty="0" err="1" smtClean="0"/>
              <a:t>Molecular</a:t>
            </a:r>
            <a:r>
              <a:rPr lang="pl-PL" dirty="0" smtClean="0"/>
              <a:t> </a:t>
            </a:r>
            <a:r>
              <a:rPr lang="pl-PL" dirty="0" err="1" smtClean="0"/>
              <a:t>dynamics</a:t>
            </a:r>
            <a:r>
              <a:rPr lang="pl-PL" dirty="0" smtClean="0"/>
              <a:t> (1)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Principles</a:t>
            </a:r>
            <a:r>
              <a:rPr lang="pl-PL" dirty="0" smtClean="0"/>
              <a:t> and </a:t>
            </a:r>
            <a:r>
              <a:rPr lang="pl-PL" dirty="0" err="1" smtClean="0"/>
              <a:t>algorithms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096000" y="1736725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 err="1" smtClean="0">
                <a:latin typeface="Times New Roman" pitchFamily="18" charset="0"/>
              </a:rPr>
              <a:t>Kinetic</a:t>
            </a:r>
            <a:r>
              <a:rPr lang="pl-PL" sz="2000" dirty="0" smtClean="0">
                <a:latin typeface="Times New Roman" pitchFamily="18" charset="0"/>
              </a:rPr>
              <a:t> energy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096000" y="3489325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 err="1" smtClean="0">
                <a:latin typeface="Times New Roman" pitchFamily="18" charset="0"/>
              </a:rPr>
              <a:t>Potential</a:t>
            </a:r>
            <a:r>
              <a:rPr lang="pl-PL" sz="2000" dirty="0" smtClean="0">
                <a:latin typeface="Times New Roman" pitchFamily="18" charset="0"/>
              </a:rPr>
              <a:t> energy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96000" y="25908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 smtClean="0">
                <a:latin typeface="Times New Roman" pitchFamily="18" charset="0"/>
              </a:rPr>
              <a:t>Total energy</a:t>
            </a:r>
            <a:endParaRPr lang="en-US" sz="2000" dirty="0">
              <a:latin typeface="Times New Roman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1066800"/>
            <a:ext cx="53101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096000" y="51054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 smtClean="0">
                <a:latin typeface="Times New Roman" pitchFamily="18" charset="0"/>
              </a:rPr>
              <a:t>Total energy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85825" y="6156325"/>
            <a:ext cx="539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0.0         1.0          2.0          3.0          4.0         5.0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 flipV="1">
            <a:off x="225108" y="2438400"/>
            <a:ext cx="49244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latin typeface="Times New Roman" pitchFamily="18" charset="0"/>
              </a:rPr>
              <a:t>Energ</a:t>
            </a:r>
            <a:r>
              <a:rPr lang="pl-PL" sz="2000" dirty="0" smtClean="0">
                <a:latin typeface="Times New Roman" pitchFamily="18" charset="0"/>
              </a:rPr>
              <a:t>y </a:t>
            </a:r>
            <a:r>
              <a:rPr lang="en-US" sz="2000" dirty="0" smtClean="0">
                <a:latin typeface="Times New Roman" pitchFamily="18" charset="0"/>
              </a:rPr>
              <a:t>[kcal/mol</a:t>
            </a:r>
            <a:r>
              <a:rPr lang="en-US" sz="2000" dirty="0">
                <a:latin typeface="Times New Roman" pitchFamily="18" charset="0"/>
              </a:rPr>
              <a:t>]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43200" y="6416675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 smtClean="0">
                <a:latin typeface="Times New Roman" pitchFamily="18" charset="0"/>
              </a:rPr>
              <a:t>time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[ns]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 smtClean="0">
                <a:latin typeface="+mj-lt"/>
              </a:rPr>
              <a:t>Time </a:t>
            </a:r>
            <a:r>
              <a:rPr lang="pl-PL" sz="2400" dirty="0" err="1" smtClean="0">
                <a:latin typeface="+mj-lt"/>
              </a:rPr>
              <a:t>dependence</a:t>
            </a:r>
            <a:r>
              <a:rPr lang="pl-PL" sz="2400" dirty="0" smtClean="0">
                <a:latin typeface="+mj-lt"/>
              </a:rPr>
              <a:t> of </a:t>
            </a:r>
            <a:r>
              <a:rPr lang="pl-PL" sz="2400" dirty="0" err="1" smtClean="0">
                <a:latin typeface="+mj-lt"/>
              </a:rPr>
              <a:t>the</a:t>
            </a:r>
            <a:r>
              <a:rPr lang="pl-PL" sz="2400" dirty="0" smtClean="0">
                <a:latin typeface="+mj-lt"/>
              </a:rPr>
              <a:t> </a:t>
            </a:r>
            <a:r>
              <a:rPr lang="pl-PL" sz="2400" dirty="0" err="1" smtClean="0">
                <a:latin typeface="+mj-lt"/>
              </a:rPr>
              <a:t>potential</a:t>
            </a:r>
            <a:r>
              <a:rPr lang="pl-PL" sz="2400" dirty="0" smtClean="0">
                <a:latin typeface="+mj-lt"/>
              </a:rPr>
              <a:t>, </a:t>
            </a:r>
            <a:r>
              <a:rPr lang="pl-PL" sz="2400" dirty="0" err="1" smtClean="0">
                <a:latin typeface="+mj-lt"/>
              </a:rPr>
              <a:t>kinetic</a:t>
            </a:r>
            <a:r>
              <a:rPr lang="pl-PL" sz="2400" dirty="0" smtClean="0">
                <a:latin typeface="+mj-lt"/>
              </a:rPr>
              <a:t>, and </a:t>
            </a:r>
            <a:r>
              <a:rPr lang="pl-PL" sz="2400" dirty="0" err="1" smtClean="0">
                <a:latin typeface="+mj-lt"/>
              </a:rPr>
              <a:t>total</a:t>
            </a:r>
            <a:r>
              <a:rPr lang="pl-PL" sz="2400" dirty="0" smtClean="0">
                <a:latin typeface="+mj-lt"/>
              </a:rPr>
              <a:t> energy of </a:t>
            </a:r>
            <a:r>
              <a:rPr lang="pl-PL" sz="2400" dirty="0" err="1" smtClean="0">
                <a:latin typeface="+mj-lt"/>
              </a:rPr>
              <a:t>the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Ac-Ala</a:t>
            </a:r>
            <a:r>
              <a:rPr lang="en-US" sz="2400" baseline="-25000" dirty="0">
                <a:latin typeface="+mj-lt"/>
              </a:rPr>
              <a:t>10</a:t>
            </a:r>
            <a:r>
              <a:rPr lang="en-US" sz="2400" dirty="0">
                <a:latin typeface="+mj-lt"/>
              </a:rPr>
              <a:t>-NHMe (</a:t>
            </a:r>
            <a:r>
              <a:rPr lang="en-US" sz="2400" dirty="0" err="1">
                <a:latin typeface="+mj-lt"/>
              </a:rPr>
              <a:t>Khalili</a:t>
            </a:r>
            <a:r>
              <a:rPr lang="en-US" sz="2400" dirty="0">
                <a:latin typeface="+mj-lt"/>
              </a:rPr>
              <a:t> et al., </a:t>
            </a:r>
            <a:r>
              <a:rPr lang="en-US" sz="2400" i="1" dirty="0">
                <a:latin typeface="+mj-lt"/>
              </a:rPr>
              <a:t>J. Phys. Chem</a:t>
            </a:r>
            <a:r>
              <a:rPr lang="en-US" sz="2400" dirty="0">
                <a:latin typeface="+mj-lt"/>
              </a:rPr>
              <a:t>. </a:t>
            </a:r>
            <a:r>
              <a:rPr lang="en-US" sz="2400" i="1" dirty="0">
                <a:latin typeface="+mj-lt"/>
              </a:rPr>
              <a:t>B</a:t>
            </a:r>
            <a:r>
              <a:rPr lang="en-US" sz="2400" dirty="0">
                <a:latin typeface="+mj-lt"/>
              </a:rPr>
              <a:t>, </a:t>
            </a:r>
            <a:r>
              <a:rPr lang="en-US" sz="2400" b="1" dirty="0">
                <a:latin typeface="+mj-lt"/>
              </a:rPr>
              <a:t>2005, </a:t>
            </a:r>
            <a:r>
              <a:rPr lang="en-US" sz="2400" i="1" dirty="0">
                <a:latin typeface="+mj-lt"/>
              </a:rPr>
              <a:t>109, </a:t>
            </a:r>
            <a:r>
              <a:rPr lang="en-US" sz="2400" dirty="0">
                <a:latin typeface="+mj-lt"/>
              </a:rPr>
              <a:t>13785-13797)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\begin{displaymath}&#10;\left( \begin{array}{c}&#10;\mathbf{r}_0^p(t+\delta t)\\ \mathbf...&#10;...(t)\\ \mathbf{r}_2(t)\\ \mathbf{r}_3(t)&#10;\end{array} \right)\;.&#10;\end{displaymath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09800"/>
            <a:ext cx="5562600" cy="1453151"/>
          </a:xfrm>
          <a:prstGeom prst="rect">
            <a:avLst/>
          </a:prstGeom>
          <a:noFill/>
        </p:spPr>
      </p:pic>
      <p:pic>
        <p:nvPicPr>
          <p:cNvPr id="30729" name="Picture 9" descr="\begin{displaymath}&#10;\left( \begin{array}{c}&#10;\mathbf{r}_0^c(t+\delta t)\\ \mathbf...&#10;... \\ c_3 \end{array} \right)&#10;\Delta\mathbf{r}_2(t+\delta t)\; .&#10;\end{displaymath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343400"/>
            <a:ext cx="6662986" cy="1447800"/>
          </a:xfrm>
          <a:prstGeom prst="rect">
            <a:avLst/>
          </a:prstGeom>
          <a:noFill/>
        </p:spPr>
      </p:pic>
      <p:pic>
        <p:nvPicPr>
          <p:cNvPr id="30730" name="Picture 10" descr="\begin{displaymath}&#10;\Delta\mathbf{r}_2(t+\delta t) =&#10;\mathbf{r}_2^c(t+\delta t) - \mathbf{r}_2^p(t+\delta t)\; .&#10;\end{displaymath}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733800"/>
            <a:ext cx="4159045" cy="457200"/>
          </a:xfrm>
          <a:prstGeom prst="rect">
            <a:avLst/>
          </a:prstGeom>
          <a:noFill/>
        </p:spPr>
      </p:pic>
      <p:graphicFrame>
        <p:nvGraphicFramePr>
          <p:cNvPr id="10" name="Obiekt 9"/>
          <p:cNvGraphicFramePr>
            <a:graphicFrameLocks noChangeAspect="1"/>
          </p:cNvGraphicFramePr>
          <p:nvPr/>
        </p:nvGraphicFramePr>
        <p:xfrm>
          <a:off x="1143000" y="1088570"/>
          <a:ext cx="6781800" cy="968829"/>
        </p:xfrm>
        <a:graphic>
          <a:graphicData uri="http://schemas.openxmlformats.org/presentationml/2006/ole">
            <p:oleObj spid="_x0000_s30731" name="Równanie" r:id="rId6" imgW="2933640" imgH="419040" progId="Equation.3">
              <p:embed/>
            </p:oleObj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152400" y="2286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Gear</a:t>
            </a:r>
            <a:r>
              <a:rPr lang="pl-PL" sz="2800" dirty="0" smtClean="0"/>
              <a:t> </a:t>
            </a:r>
            <a:r>
              <a:rPr lang="pl-PL" sz="2800" dirty="0" err="1" smtClean="0"/>
              <a:t>predictor-corrector</a:t>
            </a:r>
            <a:r>
              <a:rPr lang="pl-PL" sz="2800" dirty="0" smtClean="0"/>
              <a:t> </a:t>
            </a:r>
            <a:r>
              <a:rPr lang="pl-PL" sz="2800" dirty="0" err="1" smtClean="0"/>
              <a:t>algorithm</a:t>
            </a:r>
            <a:r>
              <a:rPr lang="pl-PL" sz="2800" dirty="0" smtClean="0"/>
              <a:t> </a:t>
            </a:r>
            <a:r>
              <a:rPr lang="pl-PL" sz="2800" dirty="0" smtClean="0"/>
              <a:t>(4th </a:t>
            </a:r>
            <a:r>
              <a:rPr lang="pl-PL" sz="2800" dirty="0" smtClean="0"/>
              <a:t>order)</a:t>
            </a:r>
            <a:endParaRPr lang="pl-PL" sz="28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81000" y="6096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</a:t>
            </a:r>
            <a:r>
              <a:rPr lang="pl-PL" baseline="-25000" dirty="0" smtClean="0"/>
              <a:t>0</a:t>
            </a:r>
            <a:r>
              <a:rPr lang="pl-PL" dirty="0" smtClean="0"/>
              <a:t>=3/8,</a:t>
            </a:r>
            <a:r>
              <a:rPr lang="pl-PL" dirty="0" smtClean="0"/>
              <a:t> c</a:t>
            </a:r>
            <a:r>
              <a:rPr lang="pl-PL" baseline="-25000" dirty="0" smtClean="0"/>
              <a:t>1</a:t>
            </a:r>
            <a:r>
              <a:rPr lang="pl-PL" dirty="0" smtClean="0"/>
              <a:t>=1,</a:t>
            </a:r>
            <a:r>
              <a:rPr lang="pl-PL" dirty="0" smtClean="0"/>
              <a:t> c</a:t>
            </a:r>
            <a:r>
              <a:rPr lang="pl-PL" baseline="-25000" dirty="0" smtClean="0"/>
              <a:t>2</a:t>
            </a:r>
            <a:r>
              <a:rPr lang="pl-PL" dirty="0" smtClean="0"/>
              <a:t>=3/4,</a:t>
            </a:r>
            <a:r>
              <a:rPr lang="pl-PL" dirty="0" smtClean="0"/>
              <a:t> c</a:t>
            </a:r>
            <a:r>
              <a:rPr lang="pl-PL" baseline="-25000" dirty="0" smtClean="0"/>
              <a:t>3</a:t>
            </a:r>
            <a:r>
              <a:rPr lang="pl-PL" dirty="0" smtClean="0"/>
              <a:t>=1/6: </a:t>
            </a:r>
            <a:r>
              <a:rPr lang="pl-PL" dirty="0" smtClean="0"/>
              <a:t> </a:t>
            </a:r>
            <a:r>
              <a:rPr lang="pl-PL" dirty="0" err="1" smtClean="0"/>
              <a:t>correction</a:t>
            </a:r>
            <a:r>
              <a:rPr lang="pl-PL" dirty="0" smtClean="0"/>
              <a:t> </a:t>
            </a:r>
            <a:r>
              <a:rPr lang="pl-PL" dirty="0" err="1" smtClean="0"/>
              <a:t>coefficients</a:t>
            </a:r>
            <a:r>
              <a:rPr lang="pl-PL" dirty="0" smtClean="0"/>
              <a:t>;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90537" y="1023938"/>
            <a:ext cx="68580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914400" y="3810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Verlet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09600" y="5181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Gear</a:t>
            </a:r>
            <a:endParaRPr lang="pl-PL" dirty="0" smtClean="0"/>
          </a:p>
          <a:p>
            <a:r>
              <a:rPr lang="pl-PL" dirty="0" smtClean="0"/>
              <a:t>4th order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38200" y="59830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Gear</a:t>
            </a:r>
            <a:endParaRPr lang="pl-PL" dirty="0" smtClean="0"/>
          </a:p>
          <a:p>
            <a:r>
              <a:rPr lang="pl-PL" dirty="0" smtClean="0"/>
              <a:t>5th order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133600" y="6019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Gear</a:t>
            </a:r>
            <a:endParaRPr lang="pl-PL" dirty="0" smtClean="0"/>
          </a:p>
          <a:p>
            <a:r>
              <a:rPr lang="pl-PL" dirty="0"/>
              <a:t>6</a:t>
            </a:r>
            <a:r>
              <a:rPr lang="pl-PL" dirty="0" smtClean="0"/>
              <a:t>th order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943600" y="1026855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Energy </a:t>
            </a:r>
            <a:r>
              <a:rPr lang="pl-PL" sz="3200" dirty="0" err="1" smtClean="0"/>
              <a:t>error</a:t>
            </a:r>
            <a:r>
              <a:rPr lang="pl-PL" sz="3200" dirty="0" smtClean="0"/>
              <a:t> for </a:t>
            </a:r>
            <a:r>
              <a:rPr lang="pl-PL" sz="3200" dirty="0" err="1" smtClean="0"/>
              <a:t>various</a:t>
            </a:r>
            <a:r>
              <a:rPr lang="pl-PL" sz="3200" dirty="0" smtClean="0"/>
              <a:t> </a:t>
            </a:r>
            <a:r>
              <a:rPr lang="pl-PL" sz="3200" dirty="0" err="1" smtClean="0"/>
              <a:t>integration</a:t>
            </a:r>
            <a:r>
              <a:rPr lang="pl-PL" sz="3200" dirty="0" smtClean="0"/>
              <a:t> </a:t>
            </a:r>
            <a:r>
              <a:rPr lang="pl-PL" sz="3200" dirty="0" err="1" smtClean="0"/>
              <a:t>algorithms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28600" y="1524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+mj-lt"/>
              </a:rPr>
              <a:t>MD </a:t>
            </a:r>
            <a:r>
              <a:rPr lang="pl-PL" sz="4000" dirty="0" err="1" smtClean="0">
                <a:latin typeface="+mj-lt"/>
              </a:rPr>
              <a:t>simulation</a:t>
            </a:r>
            <a:r>
              <a:rPr lang="pl-PL" sz="4000" dirty="0" smtClean="0">
                <a:latin typeface="+mj-lt"/>
              </a:rPr>
              <a:t> </a:t>
            </a:r>
            <a:r>
              <a:rPr lang="pl-PL" sz="4000" dirty="0" err="1" smtClean="0">
                <a:latin typeface="+mj-lt"/>
              </a:rPr>
              <a:t>procedure</a:t>
            </a:r>
            <a:endParaRPr lang="pl-PL" sz="4000" dirty="0">
              <a:latin typeface="+mj-l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28600" y="129540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400"/>
              </a:spcBef>
              <a:buAutoNum type="arabicPeriod"/>
            </a:pPr>
            <a:r>
              <a:rPr lang="pl-PL" sz="2800" dirty="0" err="1" smtClean="0"/>
              <a:t>Generate</a:t>
            </a:r>
            <a:r>
              <a:rPr lang="pl-PL" sz="2800" dirty="0" smtClean="0"/>
              <a:t> a </a:t>
            </a:r>
            <a:r>
              <a:rPr lang="pl-PL" sz="2800" dirty="0" err="1" smtClean="0"/>
              <a:t>low-energy</a:t>
            </a:r>
            <a:r>
              <a:rPr lang="pl-PL" sz="2800" dirty="0" smtClean="0"/>
              <a:t> </a:t>
            </a:r>
            <a:r>
              <a:rPr lang="pl-PL" sz="2800" dirty="0" err="1" smtClean="0"/>
              <a:t>initial</a:t>
            </a:r>
            <a:r>
              <a:rPr lang="pl-PL" sz="2800" dirty="0" smtClean="0"/>
              <a:t> </a:t>
            </a:r>
            <a:r>
              <a:rPr lang="pl-PL" sz="2800" dirty="0" err="1" smtClean="0"/>
              <a:t>configuration</a:t>
            </a:r>
            <a:r>
              <a:rPr lang="pl-PL" sz="2800" dirty="0" smtClean="0"/>
              <a:t> (</a:t>
            </a:r>
            <a:r>
              <a:rPr lang="pl-PL" sz="2800" dirty="0" err="1" smtClean="0"/>
              <a:t>minimize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potential</a:t>
            </a:r>
            <a:r>
              <a:rPr lang="pl-PL" sz="2800" dirty="0" smtClean="0"/>
              <a:t> energy of </a:t>
            </a:r>
            <a:r>
              <a:rPr lang="pl-PL" sz="2800" dirty="0" err="1" smtClean="0"/>
              <a:t>the</a:t>
            </a:r>
            <a:r>
              <a:rPr lang="pl-PL" sz="2800" dirty="0" smtClean="0"/>
              <a:t> system).</a:t>
            </a:r>
          </a:p>
          <a:p>
            <a:pPr marL="342900" indent="-342900">
              <a:spcBef>
                <a:spcPts val="2400"/>
              </a:spcBef>
              <a:buAutoNum type="arabicPeriod"/>
            </a:pPr>
            <a:r>
              <a:rPr lang="pl-PL" sz="2800" dirty="0" err="1" smtClean="0"/>
              <a:t>Generate</a:t>
            </a:r>
            <a:r>
              <a:rPr lang="pl-PL" sz="2800" dirty="0" smtClean="0"/>
              <a:t> </a:t>
            </a:r>
            <a:r>
              <a:rPr lang="pl-PL" sz="2800" dirty="0" err="1" smtClean="0"/>
              <a:t>initial</a:t>
            </a:r>
            <a:r>
              <a:rPr lang="pl-PL" sz="2800" dirty="0" smtClean="0"/>
              <a:t> </a:t>
            </a:r>
            <a:r>
              <a:rPr lang="pl-PL" sz="2800" dirty="0" err="1" smtClean="0"/>
              <a:t>velocities</a:t>
            </a:r>
            <a:r>
              <a:rPr lang="pl-PL" sz="2800" dirty="0" smtClean="0"/>
              <a:t> of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atoms</a:t>
            </a:r>
            <a:r>
              <a:rPr lang="pl-PL" sz="2800" dirty="0" smtClean="0"/>
              <a:t>.</a:t>
            </a:r>
          </a:p>
          <a:p>
            <a:pPr marL="342900" indent="-342900">
              <a:spcBef>
                <a:spcPts val="2400"/>
              </a:spcBef>
              <a:buAutoNum type="arabicPeriod"/>
            </a:pPr>
            <a:endParaRPr lang="pl-PL" sz="2800" dirty="0" smtClean="0"/>
          </a:p>
          <a:p>
            <a:pPr marL="342900" indent="-342900">
              <a:spcBef>
                <a:spcPts val="2400"/>
              </a:spcBef>
              <a:buAutoNum type="arabicPeriod"/>
            </a:pPr>
            <a:endParaRPr lang="pl-PL" sz="2800" dirty="0"/>
          </a:p>
          <a:p>
            <a:pPr marL="342900" indent="-342900">
              <a:spcBef>
                <a:spcPts val="2400"/>
              </a:spcBef>
              <a:buAutoNum type="arabicPeriod"/>
            </a:pPr>
            <a:endParaRPr lang="pl-PL" sz="2800" dirty="0" smtClean="0"/>
          </a:p>
          <a:p>
            <a:pPr marL="342900" indent="-342900">
              <a:spcBef>
                <a:spcPts val="2400"/>
              </a:spcBef>
              <a:buAutoNum type="arabicPeriod"/>
            </a:pPr>
            <a:r>
              <a:rPr lang="pl-PL" sz="2800" dirty="0" smtClean="0"/>
              <a:t>Run </a:t>
            </a:r>
            <a:r>
              <a:rPr lang="pl-PL" sz="2800" dirty="0" err="1" smtClean="0"/>
              <a:t>simulation</a:t>
            </a:r>
            <a:r>
              <a:rPr lang="pl-PL" sz="2800" dirty="0" smtClean="0"/>
              <a:t>; monitor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properties</a:t>
            </a:r>
            <a:r>
              <a:rPr lang="pl-PL" sz="2800" dirty="0" smtClean="0"/>
              <a:t> </a:t>
            </a:r>
            <a:r>
              <a:rPr lang="pl-PL" sz="2800" dirty="0" err="1" smtClean="0"/>
              <a:t>that</a:t>
            </a:r>
            <a:r>
              <a:rPr lang="pl-PL" sz="2800" dirty="0" smtClean="0"/>
              <a:t> </a:t>
            </a:r>
            <a:r>
              <a:rPr lang="pl-PL" sz="2800" dirty="0" err="1" smtClean="0"/>
              <a:t>need</a:t>
            </a:r>
            <a:r>
              <a:rPr lang="pl-PL" sz="2800" dirty="0" smtClean="0"/>
              <a:t> to be (</a:t>
            </a:r>
            <a:r>
              <a:rPr lang="pl-PL" sz="2800" dirty="0" err="1" smtClean="0"/>
              <a:t>approximately</a:t>
            </a:r>
            <a:r>
              <a:rPr lang="pl-PL" sz="2800" dirty="0" smtClean="0"/>
              <a:t>) </a:t>
            </a:r>
            <a:r>
              <a:rPr lang="pl-PL" sz="2800" dirty="0" err="1" smtClean="0"/>
              <a:t>conserved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762000" y="3505200"/>
          <a:ext cx="6549656" cy="1600200"/>
        </p:xfrm>
        <a:graphic>
          <a:graphicData uri="http://schemas.openxmlformats.org/presentationml/2006/ole">
            <p:oleObj spid="_x0000_s31745" name="Równanie" r:id="rId3" imgW="2234880" imgH="634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24384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prote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airp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552950"/>
            <a:ext cx="3276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heli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0"/>
            <a:ext cx="29718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lo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4378325"/>
            <a:ext cx="3429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9719" name="Rectangle 7"/>
          <p:cNvSpPr>
            <a:spLocks noChangeArrowheads="1"/>
          </p:cNvSpPr>
          <p:nvPr/>
        </p:nvSpPr>
        <p:spPr bwMode="auto">
          <a:xfrm>
            <a:off x="782638" y="2878138"/>
            <a:ext cx="7315200" cy="457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lin ang="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9720" name="Rectangle 8"/>
          <p:cNvSpPr>
            <a:spLocks noChangeArrowheads="1"/>
          </p:cNvSpPr>
          <p:nvPr/>
        </p:nvSpPr>
        <p:spPr bwMode="auto">
          <a:xfrm>
            <a:off x="7826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21" name="Rectangle 9"/>
          <p:cNvSpPr>
            <a:spLocks noChangeArrowheads="1"/>
          </p:cNvSpPr>
          <p:nvPr/>
        </p:nvSpPr>
        <p:spPr bwMode="auto">
          <a:xfrm>
            <a:off x="12398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22" name="Rectangle 10"/>
          <p:cNvSpPr>
            <a:spLocks noChangeArrowheads="1"/>
          </p:cNvSpPr>
          <p:nvPr/>
        </p:nvSpPr>
        <p:spPr bwMode="auto">
          <a:xfrm>
            <a:off x="16970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23" name="Rectangle 11"/>
          <p:cNvSpPr>
            <a:spLocks noChangeArrowheads="1"/>
          </p:cNvSpPr>
          <p:nvPr/>
        </p:nvSpPr>
        <p:spPr bwMode="auto">
          <a:xfrm>
            <a:off x="21542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24" name="Rectangle 12"/>
          <p:cNvSpPr>
            <a:spLocks noChangeArrowheads="1"/>
          </p:cNvSpPr>
          <p:nvPr/>
        </p:nvSpPr>
        <p:spPr bwMode="auto">
          <a:xfrm>
            <a:off x="26114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25" name="Rectangle 13"/>
          <p:cNvSpPr>
            <a:spLocks noChangeArrowheads="1"/>
          </p:cNvSpPr>
          <p:nvPr/>
        </p:nvSpPr>
        <p:spPr bwMode="auto">
          <a:xfrm>
            <a:off x="30686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26" name="Rectangle 14"/>
          <p:cNvSpPr>
            <a:spLocks noChangeArrowheads="1"/>
          </p:cNvSpPr>
          <p:nvPr/>
        </p:nvSpPr>
        <p:spPr bwMode="auto">
          <a:xfrm>
            <a:off x="35258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27" name="Rectangle 15"/>
          <p:cNvSpPr>
            <a:spLocks noChangeArrowheads="1"/>
          </p:cNvSpPr>
          <p:nvPr/>
        </p:nvSpPr>
        <p:spPr bwMode="auto">
          <a:xfrm>
            <a:off x="39830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28" name="Rectangle 16"/>
          <p:cNvSpPr>
            <a:spLocks noChangeArrowheads="1"/>
          </p:cNvSpPr>
          <p:nvPr/>
        </p:nvSpPr>
        <p:spPr bwMode="auto">
          <a:xfrm>
            <a:off x="44402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29" name="Rectangle 17"/>
          <p:cNvSpPr>
            <a:spLocks noChangeArrowheads="1"/>
          </p:cNvSpPr>
          <p:nvPr/>
        </p:nvSpPr>
        <p:spPr bwMode="auto">
          <a:xfrm>
            <a:off x="48974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30" name="Rectangle 18"/>
          <p:cNvSpPr>
            <a:spLocks noChangeArrowheads="1"/>
          </p:cNvSpPr>
          <p:nvPr/>
        </p:nvSpPr>
        <p:spPr bwMode="auto">
          <a:xfrm>
            <a:off x="53546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31" name="Rectangle 19"/>
          <p:cNvSpPr>
            <a:spLocks noChangeArrowheads="1"/>
          </p:cNvSpPr>
          <p:nvPr/>
        </p:nvSpPr>
        <p:spPr bwMode="auto">
          <a:xfrm>
            <a:off x="58118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32" name="Rectangle 20"/>
          <p:cNvSpPr>
            <a:spLocks noChangeArrowheads="1"/>
          </p:cNvSpPr>
          <p:nvPr/>
        </p:nvSpPr>
        <p:spPr bwMode="auto">
          <a:xfrm>
            <a:off x="62690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33" name="Rectangle 21"/>
          <p:cNvSpPr>
            <a:spLocks noChangeArrowheads="1"/>
          </p:cNvSpPr>
          <p:nvPr/>
        </p:nvSpPr>
        <p:spPr bwMode="auto">
          <a:xfrm>
            <a:off x="67262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34" name="Rectangle 22"/>
          <p:cNvSpPr>
            <a:spLocks noChangeArrowheads="1"/>
          </p:cNvSpPr>
          <p:nvPr/>
        </p:nvSpPr>
        <p:spPr bwMode="auto">
          <a:xfrm>
            <a:off x="71834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9735" name="Rectangle 23"/>
          <p:cNvSpPr>
            <a:spLocks noChangeArrowheads="1"/>
          </p:cNvSpPr>
          <p:nvPr/>
        </p:nvSpPr>
        <p:spPr bwMode="auto">
          <a:xfrm>
            <a:off x="7640638" y="2878138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363538" y="3495675"/>
            <a:ext cx="8175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10</a:t>
            </a:r>
            <a:r>
              <a:rPr lang="zh-CN" altLang="en-US" sz="2400" baseline="300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-15</a:t>
            </a:r>
          </a:p>
          <a:p>
            <a:r>
              <a:rPr lang="en-US" altLang="zh-CN" b="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femto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1747838" y="3495675"/>
            <a:ext cx="8175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10</a:t>
            </a:r>
            <a:r>
              <a:rPr lang="zh-CN" altLang="en-US" sz="2400" baseline="300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-12</a:t>
            </a:r>
          </a:p>
          <a:p>
            <a:r>
              <a:rPr lang="en-US" altLang="zh-CN" b="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pico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3187700" y="3495675"/>
            <a:ext cx="7048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10</a:t>
            </a:r>
            <a:r>
              <a:rPr lang="zh-CN" altLang="en-US" sz="2400" baseline="300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-9</a:t>
            </a:r>
          </a:p>
          <a:p>
            <a:r>
              <a:rPr lang="en-US" altLang="zh-CN" b="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nano</a:t>
            </a:r>
            <a:endParaRPr lang="en-US" altLang="zh-CN" sz="2400" b="0" baseline="30000">
              <a:solidFill>
                <a:schemeClr val="accent2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4541838" y="3495675"/>
            <a:ext cx="7429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10</a:t>
            </a:r>
            <a:r>
              <a:rPr lang="zh-CN" altLang="en-US" sz="2400" baseline="300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-6</a:t>
            </a:r>
          </a:p>
          <a:p>
            <a:r>
              <a:rPr lang="en-US" altLang="zh-CN" b="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micro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5930900" y="3495675"/>
            <a:ext cx="7048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10</a:t>
            </a:r>
            <a:r>
              <a:rPr lang="zh-CN" altLang="en-US" sz="2400" baseline="300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-3</a:t>
            </a:r>
          </a:p>
          <a:p>
            <a:r>
              <a:rPr lang="en-US" altLang="zh-CN" b="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milli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7132638" y="3495675"/>
            <a:ext cx="10350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10</a:t>
            </a:r>
            <a:r>
              <a:rPr lang="zh-CN" altLang="en-US" sz="2400" baseline="30000" dirty="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0</a:t>
            </a:r>
          </a:p>
          <a:p>
            <a:r>
              <a:rPr lang="en-US" altLang="zh-CN" b="0" dirty="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seconds</a:t>
            </a: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304800" y="4191000"/>
            <a:ext cx="10429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zh-CN" sz="1600">
                <a:solidFill>
                  <a:schemeClr val="accent2"/>
                </a:solidFill>
                <a:latin typeface="Arial" pitchFamily="34" charset="0"/>
              </a:rPr>
              <a:t>b</a:t>
            </a:r>
            <a:r>
              <a:rPr lang="en-US" altLang="zh-CN" sz="16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ond </a:t>
            </a:r>
          </a:p>
          <a:p>
            <a:r>
              <a:rPr lang="en-US" altLang="zh-CN" sz="16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vibration</a:t>
            </a:r>
            <a:endParaRPr lang="en-US" altLang="zh-CN" sz="1200">
              <a:solidFill>
                <a:schemeClr val="accent2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3200400" y="4191000"/>
            <a:ext cx="906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zh-CN" sz="1600">
                <a:solidFill>
                  <a:schemeClr val="accent2"/>
                </a:solidFill>
                <a:latin typeface="Arial" pitchFamily="34" charset="0"/>
              </a:rPr>
              <a:t>loop</a:t>
            </a:r>
            <a:endParaRPr lang="en-US" altLang="zh-CN" sz="1600">
              <a:solidFill>
                <a:schemeClr val="accent2"/>
              </a:solidFill>
              <a:latin typeface="Arial" pitchFamily="34" charset="0"/>
              <a:ea typeface="SimSun" pitchFamily="2" charset="-122"/>
            </a:endParaRPr>
          </a:p>
          <a:p>
            <a:r>
              <a:rPr lang="pl-PL" altLang="zh-CN" sz="1600">
                <a:solidFill>
                  <a:schemeClr val="accent2"/>
                </a:solidFill>
                <a:latin typeface="Arial" pitchFamily="34" charset="0"/>
              </a:rPr>
              <a:t>closure</a:t>
            </a:r>
            <a:endParaRPr lang="en-US" altLang="zh-CN" sz="1600">
              <a:solidFill>
                <a:schemeClr val="accent2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3581400" y="1981200"/>
            <a:ext cx="11223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zh-CN" sz="1600">
                <a:solidFill>
                  <a:schemeClr val="accent2"/>
                </a:solidFill>
                <a:latin typeface="Arial" pitchFamily="34" charset="0"/>
              </a:rPr>
              <a:t>h</a:t>
            </a:r>
            <a:r>
              <a:rPr lang="en-US" altLang="zh-CN" sz="16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elix</a:t>
            </a:r>
          </a:p>
          <a:p>
            <a:r>
              <a:rPr lang="en-US" altLang="zh-CN" sz="16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form</a:t>
            </a:r>
            <a:r>
              <a:rPr lang="pl-PL" altLang="zh-CN" sz="1600">
                <a:solidFill>
                  <a:schemeClr val="accent2"/>
                </a:solidFill>
                <a:latin typeface="Arial" pitchFamily="34" charset="0"/>
              </a:rPr>
              <a:t>ation</a:t>
            </a:r>
            <a:endParaRPr lang="en-US" altLang="zh-CN" sz="1600">
              <a:solidFill>
                <a:schemeClr val="accent2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5791200" y="4191000"/>
            <a:ext cx="11541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zh-CN" sz="1600">
                <a:solidFill>
                  <a:schemeClr val="accent2"/>
                </a:solidFill>
                <a:latin typeface="Arial" pitchFamily="34" charset="0"/>
              </a:rPr>
              <a:t>folding of</a:t>
            </a:r>
            <a:endParaRPr lang="en-US" altLang="zh-CN" sz="1600">
              <a:solidFill>
                <a:schemeClr val="accent2"/>
              </a:solidFill>
              <a:latin typeface="Arial" pitchFamily="34" charset="0"/>
              <a:ea typeface="SimSun" pitchFamily="2" charset="-122"/>
            </a:endParaRPr>
          </a:p>
          <a:p>
            <a:r>
              <a:rPr lang="pl-PL" altLang="zh-CN" sz="160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-</a:t>
            </a:r>
            <a:r>
              <a:rPr lang="pl-PL" altLang="zh-CN" sz="1600">
                <a:solidFill>
                  <a:schemeClr val="accent2"/>
                </a:solidFill>
                <a:latin typeface="Arial" pitchFamily="34" charset="0"/>
              </a:rPr>
              <a:t>hairpins</a:t>
            </a:r>
            <a:endParaRPr lang="en-US" altLang="zh-CN" sz="1600">
              <a:solidFill>
                <a:schemeClr val="accent2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8001000" y="2133600"/>
            <a:ext cx="873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zh-CN" sz="1600">
                <a:solidFill>
                  <a:schemeClr val="accent2"/>
                </a:solidFill>
                <a:latin typeface="Arial" pitchFamily="34" charset="0"/>
              </a:rPr>
              <a:t>protein</a:t>
            </a:r>
            <a:endParaRPr lang="en-US" altLang="zh-CN" sz="1600">
              <a:solidFill>
                <a:schemeClr val="accent2"/>
              </a:solidFill>
              <a:latin typeface="Arial" pitchFamily="34" charset="0"/>
              <a:ea typeface="SimSun" pitchFamily="2" charset="-122"/>
            </a:endParaRPr>
          </a:p>
          <a:p>
            <a:r>
              <a:rPr lang="en-US" altLang="zh-CN" sz="16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fold</a:t>
            </a:r>
            <a:r>
              <a:rPr lang="pl-PL" altLang="zh-CN" sz="1600">
                <a:solidFill>
                  <a:schemeClr val="accent2"/>
                </a:solidFill>
                <a:latin typeface="Arial" pitchFamily="34" charset="0"/>
              </a:rPr>
              <a:t>ing</a:t>
            </a:r>
            <a:endParaRPr lang="en-US" altLang="zh-CN" sz="1600">
              <a:solidFill>
                <a:schemeClr val="accent2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99747" name="Line 35"/>
          <p:cNvSpPr>
            <a:spLocks noChangeShapeType="1"/>
          </p:cNvSpPr>
          <p:nvPr/>
        </p:nvSpPr>
        <p:spPr bwMode="auto">
          <a:xfrm flipV="1">
            <a:off x="4267200" y="3505200"/>
            <a:ext cx="0" cy="1524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04800" y="4876800"/>
            <a:ext cx="1085850" cy="1049338"/>
            <a:chOff x="224" y="1486"/>
            <a:chExt cx="684" cy="661"/>
          </a:xfrm>
        </p:grpSpPr>
        <p:sp>
          <p:nvSpPr>
            <p:cNvPr id="32815" name="Text Box 37"/>
            <p:cNvSpPr txBox="1">
              <a:spLocks noChangeArrowheads="1"/>
            </p:cNvSpPr>
            <p:nvPr/>
          </p:nvSpPr>
          <p:spPr bwMode="auto">
            <a:xfrm>
              <a:off x="224" y="1743"/>
              <a:ext cx="6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altLang="zh-CN" b="0">
                  <a:solidFill>
                    <a:schemeClr val="accent2"/>
                  </a:solidFill>
                  <a:latin typeface="Arial" pitchFamily="34" charset="0"/>
                </a:rPr>
                <a:t>all atom </a:t>
              </a:r>
              <a:r>
                <a:rPr lang="en-US" altLang="zh-CN" b="0">
                  <a:solidFill>
                    <a:schemeClr val="accent2"/>
                  </a:solidFill>
                  <a:latin typeface="Arial" pitchFamily="34" charset="0"/>
                  <a:ea typeface="SimSun" pitchFamily="2" charset="-122"/>
                </a:rPr>
                <a:t>MD step</a:t>
              </a:r>
            </a:p>
          </p:txBody>
        </p:sp>
        <p:sp>
          <p:nvSpPr>
            <p:cNvPr id="499750" name="Line 38"/>
            <p:cNvSpPr>
              <a:spLocks noChangeShapeType="1"/>
            </p:cNvSpPr>
            <p:nvPr/>
          </p:nvSpPr>
          <p:spPr bwMode="auto">
            <a:xfrm flipV="1">
              <a:off x="576" y="1486"/>
              <a:ext cx="0" cy="28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99751" name="Line 39"/>
          <p:cNvSpPr>
            <a:spLocks noChangeShapeType="1"/>
          </p:cNvSpPr>
          <p:nvPr/>
        </p:nvSpPr>
        <p:spPr bwMode="auto">
          <a:xfrm>
            <a:off x="1828800" y="2743200"/>
            <a:ext cx="762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9752" name="Line 40"/>
          <p:cNvSpPr>
            <a:spLocks noChangeShapeType="1"/>
          </p:cNvSpPr>
          <p:nvPr/>
        </p:nvSpPr>
        <p:spPr bwMode="auto">
          <a:xfrm flipH="1">
            <a:off x="2133600" y="1600200"/>
            <a:ext cx="0" cy="1143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07" name="Text Box 41"/>
          <p:cNvSpPr txBox="1">
            <a:spLocks noChangeArrowheads="1"/>
          </p:cNvSpPr>
          <p:nvPr/>
        </p:nvSpPr>
        <p:spPr bwMode="auto">
          <a:xfrm>
            <a:off x="762000" y="1981200"/>
            <a:ext cx="1120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zh-CN" sz="1600">
                <a:solidFill>
                  <a:schemeClr val="accent2"/>
                </a:solidFill>
                <a:latin typeface="Arial" pitchFamily="34" charset="0"/>
              </a:rPr>
              <a:t>sidechain</a:t>
            </a:r>
            <a:endParaRPr lang="en-US" altLang="zh-CN" sz="1600">
              <a:solidFill>
                <a:schemeClr val="accent2"/>
              </a:solidFill>
              <a:latin typeface="Arial" pitchFamily="34" charset="0"/>
              <a:ea typeface="SimSun" pitchFamily="2" charset="-122"/>
            </a:endParaRPr>
          </a:p>
          <a:p>
            <a:r>
              <a:rPr lang="pl-PL" altLang="zh-CN" sz="1600">
                <a:solidFill>
                  <a:schemeClr val="accent2"/>
                </a:solidFill>
                <a:latin typeface="Arial" pitchFamily="34" charset="0"/>
              </a:rPr>
              <a:t>rot</a:t>
            </a:r>
            <a:r>
              <a:rPr lang="en-US" altLang="zh-CN" sz="16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ation</a:t>
            </a:r>
          </a:p>
        </p:txBody>
      </p:sp>
      <p:sp>
        <p:nvSpPr>
          <p:cNvPr id="499754" name="Line 42"/>
          <p:cNvSpPr>
            <a:spLocks noChangeShapeType="1"/>
          </p:cNvSpPr>
          <p:nvPr/>
        </p:nvSpPr>
        <p:spPr bwMode="auto">
          <a:xfrm>
            <a:off x="3886200" y="3505200"/>
            <a:ext cx="762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9755" name="Line 43"/>
          <p:cNvSpPr>
            <a:spLocks noChangeShapeType="1"/>
          </p:cNvSpPr>
          <p:nvPr/>
        </p:nvSpPr>
        <p:spPr bwMode="auto">
          <a:xfrm>
            <a:off x="4191000" y="2743200"/>
            <a:ext cx="1143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9756" name="Line 44"/>
          <p:cNvSpPr>
            <a:spLocks noChangeShapeType="1"/>
          </p:cNvSpPr>
          <p:nvPr/>
        </p:nvSpPr>
        <p:spPr bwMode="auto">
          <a:xfrm flipH="1">
            <a:off x="4724400" y="1828800"/>
            <a:ext cx="0" cy="9144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9757" name="Line 45"/>
          <p:cNvSpPr>
            <a:spLocks noChangeShapeType="1"/>
          </p:cNvSpPr>
          <p:nvPr/>
        </p:nvSpPr>
        <p:spPr bwMode="auto">
          <a:xfrm flipV="1">
            <a:off x="5562600" y="3505200"/>
            <a:ext cx="0" cy="1066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9758" name="Line 46"/>
          <p:cNvSpPr>
            <a:spLocks noChangeShapeType="1"/>
          </p:cNvSpPr>
          <p:nvPr/>
        </p:nvSpPr>
        <p:spPr bwMode="auto">
          <a:xfrm>
            <a:off x="5105400" y="3505200"/>
            <a:ext cx="990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9759" name="Line 47"/>
          <p:cNvSpPr>
            <a:spLocks noChangeShapeType="1"/>
          </p:cNvSpPr>
          <p:nvPr/>
        </p:nvSpPr>
        <p:spPr bwMode="auto">
          <a:xfrm>
            <a:off x="5562600" y="2743200"/>
            <a:ext cx="2514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9760" name="Line 48"/>
          <p:cNvSpPr>
            <a:spLocks noChangeShapeType="1"/>
          </p:cNvSpPr>
          <p:nvPr/>
        </p:nvSpPr>
        <p:spPr bwMode="auto">
          <a:xfrm flipH="1">
            <a:off x="7010400" y="2438400"/>
            <a:ext cx="0" cy="304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7185" name="Group 49"/>
          <p:cNvGraphicFramePr>
            <a:graphicFrameLocks noGrp="1"/>
          </p:cNvGraphicFramePr>
          <p:nvPr/>
        </p:nvGraphicFramePr>
        <p:xfrm>
          <a:off x="1447800" y="966216"/>
          <a:ext cx="6096000" cy="4443984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MD Package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Explicit Solvent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Implicit Solvent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AMBER</a:t>
                      </a:r>
                      <a:r>
                        <a:rPr kumimoji="0" lang="pl-PL" sz="2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endParaRPr kumimoji="0" lang="en-US" sz="2800" b="0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fs</a:t>
                      </a:r>
                      <a:endParaRPr kumimoji="0" lang="pl-P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(20 </a:t>
                      </a:r>
                      <a:r>
                        <a:rPr kumimoji="0" lang="pl-P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fs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on ANTON; </a:t>
                      </a:r>
                      <a:r>
                        <a:rPr kumimoji="0" lang="pl-P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good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pl-P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symplectic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pl-P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algorithms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CHARMM</a:t>
                      </a:r>
                      <a:r>
                        <a:rPr kumimoji="0" lang="pl-PL" sz="2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endParaRPr kumimoji="0" lang="en-US" sz="2800" b="0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4-5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TINKER</a:t>
                      </a:r>
                      <a:r>
                        <a:rPr kumimoji="0" lang="pl-PL" sz="2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endParaRPr kumimoji="0" lang="en-US" sz="2800" b="0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fs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816" name="Text Box 26"/>
          <p:cNvSpPr txBox="1">
            <a:spLocks noChangeArrowheads="1"/>
          </p:cNvSpPr>
          <p:nvPr/>
        </p:nvSpPr>
        <p:spPr bwMode="auto">
          <a:xfrm>
            <a:off x="457200" y="228600"/>
            <a:ext cx="8507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>
                <a:latin typeface="Arial" pitchFamily="34" charset="0"/>
              </a:rPr>
              <a:t>Time step </a:t>
            </a:r>
            <a:r>
              <a:rPr lang="pl-PL" sz="3200" b="0">
                <a:latin typeface="Symbol" pitchFamily="18" charset="2"/>
              </a:rPr>
              <a:t>D</a:t>
            </a:r>
            <a:r>
              <a:rPr lang="en-US" sz="3200" b="0" i="1">
                <a:latin typeface="Arial" pitchFamily="34" charset="0"/>
              </a:rPr>
              <a:t>t</a:t>
            </a:r>
            <a:r>
              <a:rPr lang="en-US" sz="3200" b="0">
                <a:latin typeface="Arial" pitchFamily="34" charset="0"/>
              </a:rPr>
              <a:t> for some </a:t>
            </a:r>
            <a:r>
              <a:rPr lang="pl-PL" sz="3200" b="0">
                <a:latin typeface="Arial" pitchFamily="34" charset="0"/>
              </a:rPr>
              <a:t>standard </a:t>
            </a:r>
            <a:r>
              <a:rPr lang="en-US" sz="3200" b="0">
                <a:latin typeface="Arial" pitchFamily="34" charset="0"/>
              </a:rPr>
              <a:t>MD packages </a:t>
            </a:r>
          </a:p>
        </p:txBody>
      </p:sp>
      <p:sp>
        <p:nvSpPr>
          <p:cNvPr id="33817" name="Text Box 27"/>
          <p:cNvSpPr txBox="1">
            <a:spLocks noChangeArrowheads="1"/>
          </p:cNvSpPr>
          <p:nvPr/>
        </p:nvSpPr>
        <p:spPr bwMode="auto">
          <a:xfrm>
            <a:off x="1371600" y="5486400"/>
            <a:ext cx="3429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 baseline="30000">
                <a:latin typeface="Arial" pitchFamily="34" charset="0"/>
              </a:rPr>
              <a:t>a</a:t>
            </a:r>
            <a:r>
              <a:rPr lang="en-US" b="0">
                <a:latin typeface="Arial" pitchFamily="34" charset="0"/>
              </a:rPr>
              <a:t> http://amber.scripps.edu/</a:t>
            </a:r>
          </a:p>
          <a:p>
            <a:pPr>
              <a:spcBef>
                <a:spcPct val="50000"/>
              </a:spcBef>
            </a:pPr>
            <a:r>
              <a:rPr lang="en-US" b="0" i="1" baseline="30000">
                <a:latin typeface="Arial" pitchFamily="34" charset="0"/>
              </a:rPr>
              <a:t>b</a:t>
            </a:r>
            <a:r>
              <a:rPr lang="en-US" b="0">
                <a:latin typeface="Arial" pitchFamily="34" charset="0"/>
              </a:rPr>
              <a:t> http://www.charmm.org/</a:t>
            </a:r>
          </a:p>
          <a:p>
            <a:pPr>
              <a:spcBef>
                <a:spcPct val="50000"/>
              </a:spcBef>
            </a:pPr>
            <a:r>
              <a:rPr lang="en-US" b="0" i="1" baseline="30000">
                <a:latin typeface="Arial" pitchFamily="34" charset="0"/>
              </a:rPr>
              <a:t>c</a:t>
            </a:r>
            <a:r>
              <a:rPr lang="en-US" b="0">
                <a:latin typeface="Arial" pitchFamily="34" charset="0"/>
              </a:rPr>
              <a:t> http:// dasher.wustl.edu/tinker/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77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 smtClean="0"/>
              <a:t>Why</a:t>
            </a:r>
            <a:r>
              <a:rPr lang="pl-PL" sz="3200" dirty="0" smtClean="0"/>
              <a:t> </a:t>
            </a:r>
            <a:r>
              <a:rPr lang="pl-PL" sz="3200" dirty="0" err="1" smtClean="0"/>
              <a:t>are</a:t>
            </a:r>
            <a:r>
              <a:rPr lang="pl-PL" sz="3200" dirty="0" smtClean="0"/>
              <a:t> </a:t>
            </a:r>
            <a:r>
              <a:rPr lang="pl-PL" sz="3200" dirty="0" err="1" smtClean="0"/>
              <a:t>the</a:t>
            </a:r>
            <a:r>
              <a:rPr lang="pl-PL" sz="3200" dirty="0" smtClean="0"/>
              <a:t> </a:t>
            </a:r>
            <a:r>
              <a:rPr lang="pl-PL" sz="3200" dirty="0" err="1" smtClean="0"/>
              <a:t>Verlet-like</a:t>
            </a:r>
            <a:r>
              <a:rPr lang="pl-PL" sz="3200" dirty="0" smtClean="0"/>
              <a:t> </a:t>
            </a:r>
            <a:r>
              <a:rPr lang="pl-PL" sz="3200" dirty="0" err="1" smtClean="0"/>
              <a:t>algorithms</a:t>
            </a:r>
            <a:r>
              <a:rPr lang="pl-PL" sz="3200" dirty="0" smtClean="0"/>
              <a:t> </a:t>
            </a:r>
            <a:r>
              <a:rPr lang="pl-PL" sz="3200" dirty="0" err="1" smtClean="0"/>
              <a:t>symplectic</a:t>
            </a:r>
            <a:r>
              <a:rPr lang="pl-PL" sz="3200" dirty="0" smtClean="0"/>
              <a:t>?</a:t>
            </a:r>
            <a:endParaRPr lang="pl-PL" sz="3200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/>
        </p:nvGraphicFramePr>
        <p:xfrm>
          <a:off x="381000" y="1943100"/>
          <a:ext cx="2349500" cy="571500"/>
        </p:xfrm>
        <a:graphic>
          <a:graphicData uri="http://schemas.openxmlformats.org/presentationml/2006/ole">
            <p:oleObj spid="_x0000_s39938" name="Równanie" r:id="rId3" imgW="939600" imgH="228600" progId="Equation.3">
              <p:embed/>
            </p:oleObj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04800" y="9978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We </a:t>
            </a:r>
            <a:r>
              <a:rPr lang="pl-PL" sz="2400" dirty="0" err="1" smtClean="0"/>
              <a:t>consider</a:t>
            </a:r>
            <a:r>
              <a:rPr lang="pl-PL" sz="2400" dirty="0" smtClean="0"/>
              <a:t> an </a:t>
            </a:r>
            <a:r>
              <a:rPr lang="pl-PL" sz="2400" dirty="0" err="1" smtClean="0"/>
              <a:t>arbitrary</a:t>
            </a:r>
            <a:r>
              <a:rPr lang="pl-PL" sz="2400" dirty="0" smtClean="0"/>
              <a:t> </a:t>
            </a:r>
            <a:r>
              <a:rPr lang="pl-PL" sz="2400" dirty="0" err="1" smtClean="0"/>
              <a:t>function</a:t>
            </a:r>
            <a:r>
              <a:rPr lang="pl-PL" sz="2400" dirty="0" smtClean="0"/>
              <a:t> </a:t>
            </a:r>
            <a:r>
              <a:rPr lang="pl-PL" sz="2400" dirty="0" err="1" smtClean="0"/>
              <a:t>that</a:t>
            </a:r>
            <a:r>
              <a:rPr lang="pl-PL" sz="2400" dirty="0" smtClean="0"/>
              <a:t> </a:t>
            </a:r>
            <a:r>
              <a:rPr lang="pl-PL" sz="2400" dirty="0" err="1" smtClean="0"/>
              <a:t>depends</a:t>
            </a:r>
            <a:r>
              <a:rPr lang="pl-PL" sz="2400" dirty="0" smtClean="0"/>
              <a:t> on </a:t>
            </a:r>
            <a:r>
              <a:rPr lang="pl-PL" sz="2400" dirty="0" err="1" smtClean="0"/>
              <a:t>coordinates</a:t>
            </a:r>
            <a:r>
              <a:rPr lang="pl-PL" sz="2400" dirty="0" smtClean="0"/>
              <a:t> and </a:t>
            </a:r>
            <a:r>
              <a:rPr lang="pl-PL" sz="2400" dirty="0" err="1" smtClean="0"/>
              <a:t>momenta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/>
        </p:nvGraphicFramePr>
        <p:xfrm>
          <a:off x="431800" y="3711575"/>
          <a:ext cx="8255000" cy="1079500"/>
        </p:xfrm>
        <a:graphic>
          <a:graphicData uri="http://schemas.openxmlformats.org/presentationml/2006/ole">
            <p:oleObj spid="_x0000_s39939" name="Równanie" r:id="rId4" imgW="3301920" imgH="431640" progId="Equation.3">
              <p:embed/>
            </p:oleObj>
          </a:graphicData>
        </a:graphic>
      </p:graphicFrame>
      <p:graphicFrame>
        <p:nvGraphicFramePr>
          <p:cNvPr id="39941" name="Object 2"/>
          <p:cNvGraphicFramePr>
            <a:graphicFrameLocks noChangeAspect="1"/>
          </p:cNvGraphicFramePr>
          <p:nvPr/>
        </p:nvGraphicFramePr>
        <p:xfrm>
          <a:off x="487363" y="5245100"/>
          <a:ext cx="3016250" cy="1079500"/>
        </p:xfrm>
        <a:graphic>
          <a:graphicData uri="http://schemas.openxmlformats.org/presentationml/2006/ole">
            <p:oleObj spid="_x0000_s39941" name="Równanie" r:id="rId5" imgW="1206360" imgH="431640" progId="Equation.3">
              <p:embed/>
            </p:oleObj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381000" y="4798278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We </a:t>
            </a:r>
            <a:r>
              <a:rPr lang="pl-PL" sz="2400" dirty="0" err="1" smtClean="0"/>
              <a:t>define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Liouville</a:t>
            </a:r>
            <a:r>
              <a:rPr lang="pl-PL" sz="2400" dirty="0" smtClean="0"/>
              <a:t> operator:</a:t>
            </a:r>
            <a:endParaRPr lang="pl-PL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28600" y="30435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Its</a:t>
            </a:r>
            <a:r>
              <a:rPr lang="pl-PL" sz="2400" dirty="0" smtClean="0"/>
              <a:t> time </a:t>
            </a:r>
            <a:r>
              <a:rPr lang="pl-PL" sz="2400" dirty="0" err="1" smtClean="0"/>
              <a:t>derivative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endParaRPr lang="pl-PL" sz="2400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5181600" y="5029200"/>
          <a:ext cx="2222500" cy="1397000"/>
        </p:xfrm>
        <a:graphic>
          <a:graphicData uri="http://schemas.openxmlformats.org/presentationml/2006/ole">
            <p:oleObj spid="_x0000_s39943" name="Równanie" r:id="rId6" imgW="888840" imgH="558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228600" y="1219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Thus</a:t>
            </a:r>
            <a:r>
              <a:rPr lang="pl-PL" sz="2400" dirty="0" smtClean="0"/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sz="2400" dirty="0" smtClean="0"/>
              <a:t> </a:t>
            </a:r>
            <a:r>
              <a:rPr lang="pl-PL" sz="2400" dirty="0" err="1" smtClean="0"/>
              <a:t>can</a:t>
            </a:r>
            <a:r>
              <a:rPr lang="pl-PL" sz="2400" dirty="0" smtClean="0"/>
              <a:t> </a:t>
            </a:r>
            <a:r>
              <a:rPr lang="pl-PL" sz="2400" dirty="0" err="1" smtClean="0"/>
              <a:t>formally</a:t>
            </a:r>
            <a:r>
              <a:rPr lang="pl-PL" sz="2400" dirty="0" smtClean="0"/>
              <a:t> be </a:t>
            </a:r>
            <a:r>
              <a:rPr lang="pl-PL" sz="2400" dirty="0" err="1" smtClean="0"/>
              <a:t>written</a:t>
            </a:r>
            <a:r>
              <a:rPr lang="pl-PL" sz="2400" dirty="0" smtClean="0"/>
              <a:t> as:</a:t>
            </a:r>
            <a:endParaRPr lang="pl-PL" sz="2400" dirty="0"/>
          </a:p>
        </p:txBody>
      </p:sp>
      <p:graphicFrame>
        <p:nvGraphicFramePr>
          <p:cNvPr id="10" name="Obiekt 9"/>
          <p:cNvGraphicFramePr>
            <a:graphicFrameLocks noChangeAspect="1"/>
          </p:cNvGraphicFramePr>
          <p:nvPr/>
        </p:nvGraphicFramePr>
        <p:xfrm>
          <a:off x="350611" y="1909465"/>
          <a:ext cx="6477000" cy="603250"/>
        </p:xfrm>
        <a:graphic>
          <a:graphicData uri="http://schemas.openxmlformats.org/presentationml/2006/ole">
            <p:oleObj spid="_x0000_s53253" name="Równanie" r:id="rId3" imgW="25905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2400" y="1479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If</a:t>
            </a:r>
            <a:r>
              <a:rPr lang="pl-PL" sz="2400" dirty="0" smtClean="0"/>
              <a:t>  we </a:t>
            </a:r>
            <a:r>
              <a:rPr lang="pl-PL" sz="2400" dirty="0" err="1" smtClean="0"/>
              <a:t>consider</a:t>
            </a:r>
            <a:r>
              <a:rPr lang="pl-PL" sz="2400" dirty="0" smtClean="0"/>
              <a:t> </a:t>
            </a:r>
            <a:r>
              <a:rPr lang="pl-PL" sz="2400" dirty="0" err="1" smtClean="0"/>
              <a:t>only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first part:</a:t>
            </a:r>
            <a:endParaRPr lang="pl-PL" sz="2400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/>
        </p:nvGraphicFramePr>
        <p:xfrm>
          <a:off x="285750" y="628650"/>
          <a:ext cx="8677275" cy="5688013"/>
        </p:xfrm>
        <a:graphic>
          <a:graphicData uri="http://schemas.openxmlformats.org/presentationml/2006/ole">
            <p:oleObj spid="_x0000_s52226" name="Równanie" r:id="rId3" imgW="3835080" imgH="2514600" progId="Equation.3">
              <p:embed/>
            </p:oleObj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52400" y="44913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For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second</a:t>
            </a:r>
            <a:r>
              <a:rPr lang="pl-PL" sz="2400" dirty="0" smtClean="0"/>
              <a:t> part: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8600" y="9144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However</a:t>
            </a:r>
            <a:r>
              <a:rPr lang="pl-PL" sz="2400" dirty="0" smtClean="0"/>
              <a:t>,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two</a:t>
            </a:r>
            <a:r>
              <a:rPr lang="pl-PL" sz="2400" dirty="0" smtClean="0"/>
              <a:t> parts of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Liouville</a:t>
            </a:r>
            <a:r>
              <a:rPr lang="pl-PL" sz="2400" dirty="0" smtClean="0"/>
              <a:t> operator </a:t>
            </a:r>
            <a:r>
              <a:rPr lang="pl-PL" sz="2400" dirty="0" err="1" smtClean="0"/>
              <a:t>don’t</a:t>
            </a:r>
            <a:r>
              <a:rPr lang="pl-PL" sz="2400" dirty="0" smtClean="0"/>
              <a:t> </a:t>
            </a:r>
            <a:r>
              <a:rPr lang="pl-PL" sz="2400" dirty="0" err="1" smtClean="0"/>
              <a:t>commute</a:t>
            </a:r>
            <a:r>
              <a:rPr lang="pl-PL" sz="2400" dirty="0" smtClean="0"/>
              <a:t> and, </a:t>
            </a:r>
            <a:r>
              <a:rPr lang="pl-PL" sz="2400" dirty="0" err="1" smtClean="0"/>
              <a:t>consequently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52400" y="2603500"/>
          <a:ext cx="8890000" cy="1206500"/>
        </p:xfrm>
        <a:graphic>
          <a:graphicData uri="http://schemas.openxmlformats.org/presentationml/2006/ole">
            <p:oleObj spid="_x0000_s40963" name="Równanie" r:id="rId3" imgW="355572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52400" y="54114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4000" dirty="0" err="1" smtClean="0">
                <a:latin typeface="+mj-lt"/>
              </a:rPr>
              <a:t>Equations</a:t>
            </a:r>
            <a:r>
              <a:rPr lang="pl-PL" sz="4000" dirty="0" smtClean="0">
                <a:latin typeface="+mj-lt"/>
              </a:rPr>
              <a:t> of </a:t>
            </a:r>
            <a:r>
              <a:rPr lang="pl-PL" sz="4000" dirty="0" err="1" smtClean="0">
                <a:latin typeface="+mj-lt"/>
              </a:rPr>
              <a:t>motion</a:t>
            </a:r>
            <a:endParaRPr lang="en-US" sz="4000" dirty="0">
              <a:latin typeface="+mj-lt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49238" y="1316038"/>
          <a:ext cx="8666162" cy="4422775"/>
        </p:xfrm>
        <a:graphic>
          <a:graphicData uri="http://schemas.openxmlformats.org/presentationml/2006/ole">
            <p:oleObj spid="_x0000_s1026" name="Równanie" r:id="rId3" imgW="4228920" imgH="2158920" progId="Equation.3">
              <p:embed/>
            </p:oleObj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52400" y="5715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Solving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equations</a:t>
            </a:r>
            <a:r>
              <a:rPr lang="pl-PL" sz="2400" dirty="0" smtClean="0"/>
              <a:t> of </a:t>
            </a:r>
            <a:r>
              <a:rPr lang="pl-PL" sz="2400" dirty="0" err="1" smtClean="0"/>
              <a:t>motions</a:t>
            </a:r>
            <a:r>
              <a:rPr lang="pl-PL" sz="2400" dirty="0" smtClean="0"/>
              <a:t> </a:t>
            </a:r>
            <a:r>
              <a:rPr lang="pl-PL" sz="2400" dirty="0" err="1" smtClean="0"/>
              <a:t>results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a </a:t>
            </a:r>
            <a:r>
              <a:rPr lang="pl-PL" sz="2400" dirty="0" err="1" smtClean="0"/>
              <a:t>microcanonical</a:t>
            </a:r>
            <a:r>
              <a:rPr lang="pl-PL" sz="2400" dirty="0" smtClean="0"/>
              <a:t> ensemble (energy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conserved</a:t>
            </a:r>
            <a:r>
              <a:rPr lang="pl-PL" sz="2400" dirty="0" smtClean="0"/>
              <a:t>).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65125" y="520700"/>
          <a:ext cx="7016750" cy="2603500"/>
        </p:xfrm>
        <a:graphic>
          <a:graphicData uri="http://schemas.openxmlformats.org/presentationml/2006/ole">
            <p:oleObj spid="_x0000_s47106" name="Równanie" r:id="rId3" imgW="2806560" imgH="1041120" progId="Equation.3">
              <p:embed/>
            </p:oleObj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228600" y="-446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However</a:t>
            </a:r>
            <a:r>
              <a:rPr lang="pl-PL" sz="2400" dirty="0" smtClean="0"/>
              <a:t>, we </a:t>
            </a:r>
            <a:r>
              <a:rPr lang="pl-PL" sz="2400" dirty="0" err="1" smtClean="0"/>
              <a:t>have</a:t>
            </a:r>
            <a:r>
              <a:rPr lang="pl-PL" sz="2400" dirty="0" smtClean="0"/>
              <a:t> (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Trotter</a:t>
            </a:r>
            <a:r>
              <a:rPr lang="pl-PL" sz="2400" dirty="0" smtClean="0"/>
              <a:t> </a:t>
            </a:r>
            <a:r>
              <a:rPr lang="pl-PL" sz="2400" dirty="0" err="1" smtClean="0"/>
              <a:t>identity</a:t>
            </a:r>
            <a:r>
              <a:rPr lang="pl-PL" sz="2400" dirty="0" smtClean="0"/>
              <a:t>):</a:t>
            </a:r>
            <a:endParaRPr lang="pl-PL" sz="2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04800" y="3124200"/>
          <a:ext cx="6794500" cy="3492500"/>
        </p:xfrm>
        <a:graphic>
          <a:graphicData uri="http://schemas.openxmlformats.org/presentationml/2006/ole">
            <p:oleObj spid="_x0000_s47107" name="Równanie" r:id="rId4" imgW="2717640" imgH="1396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28600" y="3120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Now</a:t>
            </a:r>
            <a:r>
              <a:rPr lang="pl-PL" sz="2400" dirty="0" smtClean="0"/>
              <a:t> we </a:t>
            </a:r>
            <a:r>
              <a:rPr lang="pl-PL" sz="2400" dirty="0" err="1" smtClean="0"/>
              <a:t>apply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approximate</a:t>
            </a:r>
            <a:r>
              <a:rPr lang="pl-PL" sz="2400" dirty="0" smtClean="0"/>
              <a:t> </a:t>
            </a:r>
            <a:r>
              <a:rPr lang="pl-PL" sz="2400" dirty="0" err="1" smtClean="0"/>
              <a:t>Liouville</a:t>
            </a:r>
            <a:r>
              <a:rPr lang="pl-PL" sz="2400" dirty="0" smtClean="0"/>
              <a:t> operator to </a:t>
            </a:r>
            <a:r>
              <a:rPr lang="pl-PL" sz="2400" dirty="0" err="1" smtClean="0"/>
              <a:t>positions</a:t>
            </a:r>
            <a:r>
              <a:rPr lang="pl-PL" sz="2400" dirty="0" smtClean="0"/>
              <a:t> and </a:t>
            </a:r>
            <a:r>
              <a:rPr lang="pl-PL" sz="2400" dirty="0" err="1" smtClean="0"/>
              <a:t>momenta</a:t>
            </a:r>
            <a:r>
              <a:rPr lang="pl-PL" sz="2400" dirty="0" smtClean="0"/>
              <a:t>:</a:t>
            </a:r>
            <a:endParaRPr lang="pl-PL" sz="2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69888" y="1465263"/>
          <a:ext cx="8270875" cy="4637087"/>
        </p:xfrm>
        <a:graphic>
          <a:graphicData uri="http://schemas.openxmlformats.org/presentationml/2006/ole">
            <p:oleObj spid="_x0000_s48131" name="Równanie" r:id="rId3" imgW="3898800" imgH="2184120" progId="Equation.3">
              <p:embed/>
            </p:oleObj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99572" y="3505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Step 1: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04800" y="11385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Step 2:</a:t>
            </a:r>
            <a:endParaRPr lang="pl-PL" sz="2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557213" y="1928813"/>
          <a:ext cx="8004175" cy="3316287"/>
        </p:xfrm>
        <a:graphic>
          <a:graphicData uri="http://schemas.openxmlformats.org/presentationml/2006/ole">
            <p:oleObj spid="_x0000_s49154" name="Równanie" r:id="rId3" imgW="3771720" imgH="1562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28600" y="1479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Step 3:</a:t>
            </a:r>
            <a:endParaRPr lang="pl-PL" sz="2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47675" y="684213"/>
          <a:ext cx="7597775" cy="5927725"/>
        </p:xfrm>
        <a:graphic>
          <a:graphicData uri="http://schemas.openxmlformats.org/presentationml/2006/ole">
            <p:oleObj spid="_x0000_s50178" name="Równanie" r:id="rId3" imgW="3581280" imgH="2793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 smtClean="0"/>
              <a:t>This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exactly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velocity-Verlet</a:t>
            </a:r>
            <a:r>
              <a:rPr lang="pl-PL" sz="2400" dirty="0" smtClean="0"/>
              <a:t> </a:t>
            </a:r>
            <a:r>
              <a:rPr lang="pl-PL" sz="2400" dirty="0" err="1" smtClean="0"/>
              <a:t>algorithm</a:t>
            </a:r>
            <a:endParaRPr lang="pl-PL" sz="2400" dirty="0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392238" y="990600"/>
          <a:ext cx="6303962" cy="2155825"/>
        </p:xfrm>
        <a:graphic>
          <a:graphicData uri="http://schemas.openxmlformats.org/presentationml/2006/ole">
            <p:oleObj spid="_x0000_s54274" name="Równanie" r:id="rId3" imgW="2971800" imgH="1015920" progId="Equation.3">
              <p:embed/>
            </p:oleObj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457200" y="3505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By </a:t>
            </a:r>
            <a:r>
              <a:rPr lang="pl-PL" sz="2400" dirty="0" err="1" smtClean="0"/>
              <a:t>splitting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exponent</a:t>
            </a:r>
            <a:r>
              <a:rPr lang="pl-PL" sz="2400" dirty="0" smtClean="0"/>
              <a:t> of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Liouville</a:t>
            </a:r>
            <a:r>
              <a:rPr lang="pl-PL" sz="2400" dirty="0" smtClean="0"/>
              <a:t> operator </a:t>
            </a:r>
            <a:r>
              <a:rPr lang="pl-PL" sz="2400" dirty="0" err="1" smtClean="0"/>
              <a:t>another</a:t>
            </a:r>
            <a:r>
              <a:rPr lang="pl-PL" sz="2400" dirty="0" smtClean="0"/>
              <a:t> </a:t>
            </a:r>
            <a:r>
              <a:rPr lang="pl-PL" sz="2400" dirty="0" err="1" smtClean="0"/>
              <a:t>way</a:t>
            </a:r>
            <a:r>
              <a:rPr lang="pl-PL" sz="2400" dirty="0" smtClean="0"/>
              <a:t> we </a:t>
            </a:r>
            <a:r>
              <a:rPr lang="pl-PL" sz="2400" dirty="0" err="1" smtClean="0"/>
              <a:t>obtain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leapfrog</a:t>
            </a:r>
            <a:r>
              <a:rPr lang="pl-PL" sz="2400" dirty="0" smtClean="0"/>
              <a:t> </a:t>
            </a:r>
            <a:r>
              <a:rPr lang="pl-PL" sz="2400" dirty="0" err="1" smtClean="0"/>
              <a:t>algorithm</a:t>
            </a:r>
            <a:endParaRPr lang="pl-PL" sz="2400" dirty="0"/>
          </a:p>
        </p:txBody>
      </p:sp>
      <p:graphicFrame>
        <p:nvGraphicFramePr>
          <p:cNvPr id="54275" name="Object 2"/>
          <p:cNvGraphicFramePr>
            <a:graphicFrameLocks noChangeAspect="1"/>
          </p:cNvGraphicFramePr>
          <p:nvPr/>
        </p:nvGraphicFramePr>
        <p:xfrm>
          <a:off x="914400" y="4724400"/>
          <a:ext cx="6924675" cy="1374775"/>
        </p:xfrm>
        <a:graphic>
          <a:graphicData uri="http://schemas.openxmlformats.org/presentationml/2006/ole">
            <p:oleObj spid="_x0000_s54275" name="Równanie" r:id="rId4" imgW="3263760" imgH="647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2400" y="762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err="1" smtClean="0"/>
              <a:t>Establishing</a:t>
            </a:r>
            <a:r>
              <a:rPr lang="pl-PL" sz="4400" dirty="0" smtClean="0"/>
              <a:t> </a:t>
            </a:r>
            <a:r>
              <a:rPr lang="pl-PL" sz="4400" dirty="0" err="1" smtClean="0"/>
              <a:t>the</a:t>
            </a:r>
            <a:r>
              <a:rPr lang="pl-PL" sz="4400" dirty="0" smtClean="0"/>
              <a:t> time step</a:t>
            </a:r>
            <a:endParaRPr lang="pl-PL" sz="4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04800" y="16002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 smtClean="0"/>
              <a:t>safe</a:t>
            </a:r>
            <a:r>
              <a:rPr lang="pl-PL" sz="3600" dirty="0" smtClean="0"/>
              <a:t> = </a:t>
            </a:r>
            <a:r>
              <a:rPr lang="pl-PL" sz="3600" dirty="0" err="1" smtClean="0"/>
              <a:t>very</a:t>
            </a:r>
            <a:r>
              <a:rPr lang="pl-PL" sz="3600" dirty="0" smtClean="0"/>
              <a:t> </a:t>
            </a:r>
            <a:r>
              <a:rPr lang="pl-PL" sz="3600" dirty="0" err="1" smtClean="0"/>
              <a:t>small</a:t>
            </a:r>
            <a:r>
              <a:rPr lang="pl-PL" sz="3600" dirty="0" smtClean="0"/>
              <a:t> = </a:t>
            </a:r>
          </a:p>
          <a:p>
            <a:r>
              <a:rPr lang="pl-PL" sz="3600" dirty="0" err="1" smtClean="0"/>
              <a:t>very</a:t>
            </a:r>
            <a:r>
              <a:rPr lang="pl-PL" sz="3600" dirty="0" smtClean="0"/>
              <a:t> </a:t>
            </a:r>
            <a:r>
              <a:rPr lang="pl-PL" sz="3600" dirty="0" err="1" smtClean="0"/>
              <a:t>small</a:t>
            </a:r>
            <a:r>
              <a:rPr lang="pl-PL" sz="3600" dirty="0" smtClean="0"/>
              <a:t> </a:t>
            </a:r>
            <a:r>
              <a:rPr lang="pl-PL" sz="3600" dirty="0" err="1" smtClean="0"/>
              <a:t>progress</a:t>
            </a:r>
            <a:endParaRPr lang="pl-PL" sz="3600" dirty="0" smtClean="0"/>
          </a:p>
          <a:p>
            <a:endParaRPr lang="pl-PL" sz="3600" dirty="0" smtClean="0"/>
          </a:p>
          <a:p>
            <a:endParaRPr lang="pl-PL" sz="3600" dirty="0" smtClean="0"/>
          </a:p>
          <a:p>
            <a:endParaRPr lang="pl-PL" sz="3600" dirty="0" smtClean="0"/>
          </a:p>
          <a:p>
            <a:r>
              <a:rPr lang="pl-PL" sz="3600" dirty="0" err="1" smtClean="0"/>
              <a:t>large</a:t>
            </a:r>
            <a:r>
              <a:rPr lang="pl-PL" sz="3600" dirty="0" smtClean="0"/>
              <a:t> = </a:t>
            </a:r>
            <a:r>
              <a:rPr lang="pl-PL" sz="3600" dirty="0" err="1" smtClean="0"/>
              <a:t>flying</a:t>
            </a:r>
            <a:r>
              <a:rPr lang="pl-PL" sz="3600" dirty="0" smtClean="0"/>
              <a:t> </a:t>
            </a:r>
            <a:r>
              <a:rPr lang="pl-PL" sz="3600" dirty="0" err="1" smtClean="0"/>
              <a:t>blind</a:t>
            </a:r>
            <a:r>
              <a:rPr lang="pl-PL" sz="3600" dirty="0" smtClean="0"/>
              <a:t>=</a:t>
            </a:r>
          </a:p>
          <a:p>
            <a:r>
              <a:rPr lang="pl-PL" sz="3600" dirty="0" err="1" smtClean="0"/>
              <a:t>risk</a:t>
            </a:r>
            <a:endParaRPr lang="pl-PL" sz="3600" dirty="0"/>
          </a:p>
        </p:txBody>
      </p:sp>
      <p:pic>
        <p:nvPicPr>
          <p:cNvPr id="55298" name="Picture 2" descr="https://encrypted-tbn1.gstatic.com/images?q=tbn:ANd9GcQv2Q0kL5J2hxZR3HQmVy7KFT0fm9c_uZ7RR389rhohdYlmud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914400"/>
            <a:ext cx="3920907" cy="2616157"/>
          </a:xfrm>
          <a:prstGeom prst="rect">
            <a:avLst/>
          </a:prstGeom>
          <a:noFill/>
        </p:spPr>
      </p:pic>
      <p:pic>
        <p:nvPicPr>
          <p:cNvPr id="55300" name="Picture 4" descr="https://encrypted-tbn3.gstatic.com/images?q=tbn:ANd9GcQW9OU23DSC2Bdfxa-xLzcKdsbAJ7ue2N9aOK-zGfHO0IA41aYQ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070" y="3657600"/>
            <a:ext cx="387350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s://upload.wikimedia.org/wikipedia/commons/thumb/1/1d/Col_de_Braus-small.jpg/1024px-Col_de_Braus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66" y="-21934"/>
            <a:ext cx="9182166" cy="6117934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914400" y="63362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 smtClean="0">
                <a:solidFill>
                  <a:schemeClr val="accent3"/>
                </a:solidFill>
              </a:rPr>
              <a:t>French</a:t>
            </a:r>
            <a:r>
              <a:rPr lang="pl-PL" dirty="0" smtClean="0">
                <a:solidFill>
                  <a:schemeClr val="accent3"/>
                </a:solidFill>
              </a:rPr>
              <a:t> </a:t>
            </a:r>
            <a:r>
              <a:rPr lang="pl-PL" dirty="0" err="1" smtClean="0">
                <a:solidFill>
                  <a:schemeClr val="accent3"/>
                </a:solidFill>
              </a:rPr>
              <a:t>Alps</a:t>
            </a:r>
            <a:r>
              <a:rPr lang="pl-PL" dirty="0" smtClean="0">
                <a:solidFill>
                  <a:schemeClr val="accent3"/>
                </a:solidFill>
              </a:rPr>
              <a:t> „</a:t>
            </a:r>
            <a:r>
              <a:rPr lang="pl-PL" dirty="0" err="1" smtClean="0">
                <a:solidFill>
                  <a:schemeClr val="accent3"/>
                </a:solidFill>
              </a:rPr>
              <a:t>Col</a:t>
            </a:r>
            <a:r>
              <a:rPr lang="pl-PL" dirty="0" smtClean="0">
                <a:solidFill>
                  <a:schemeClr val="accent3"/>
                </a:solidFill>
              </a:rPr>
              <a:t> de </a:t>
            </a:r>
            <a:r>
              <a:rPr lang="pl-PL" dirty="0" err="1" smtClean="0">
                <a:solidFill>
                  <a:schemeClr val="accent3"/>
                </a:solidFill>
              </a:rPr>
              <a:t>Braus-small</a:t>
            </a:r>
            <a:r>
              <a:rPr lang="pl-PL" dirty="0" smtClean="0">
                <a:solidFill>
                  <a:schemeClr val="accent3"/>
                </a:solidFill>
              </a:rPr>
              <a:t>” </a:t>
            </a:r>
            <a:r>
              <a:rPr lang="pl-PL" dirty="0" err="1" smtClean="0">
                <a:solidFill>
                  <a:schemeClr val="accent3"/>
                </a:solidFill>
              </a:rPr>
              <a:t>author</a:t>
            </a:r>
            <a:r>
              <a:rPr lang="pl-PL" dirty="0" smtClean="0">
                <a:solidFill>
                  <a:schemeClr val="accent3"/>
                </a:solidFill>
              </a:rPr>
              <a:t> </a:t>
            </a:r>
            <a:r>
              <a:rPr lang="pl-PL" dirty="0" err="1" smtClean="0">
                <a:solidFill>
                  <a:schemeClr val="accent3"/>
                </a:solidFill>
              </a:rPr>
              <a:t>Ericd</a:t>
            </a:r>
            <a:r>
              <a:rPr lang="pl-PL" dirty="0" smtClean="0">
                <a:solidFill>
                  <a:schemeClr val="accent3"/>
                </a:solidFill>
              </a:rPr>
              <a:t>. </a:t>
            </a:r>
            <a:r>
              <a:rPr lang="pl-PL" dirty="0" err="1" smtClean="0">
                <a:solidFill>
                  <a:schemeClr val="accent3"/>
                </a:solidFill>
              </a:rPr>
              <a:t>License</a:t>
            </a:r>
            <a:r>
              <a:rPr lang="pl-PL" dirty="0" smtClean="0">
                <a:solidFill>
                  <a:schemeClr val="accent3"/>
                </a:solidFill>
              </a:rPr>
              <a:t> CC BY-SA 3.0</a:t>
            </a:r>
            <a:endParaRPr lang="pl-PL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2400" y="152400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/>
              <a:t>Crude</a:t>
            </a:r>
            <a:r>
              <a:rPr lang="pl-PL" sz="3200" dirty="0" smtClean="0"/>
              <a:t> </a:t>
            </a:r>
            <a:r>
              <a:rPr lang="pl-PL" sz="3200" dirty="0" err="1" smtClean="0"/>
              <a:t>solution</a:t>
            </a:r>
            <a:r>
              <a:rPr lang="pl-PL" sz="3200" dirty="0" smtClean="0"/>
              <a:t>:</a:t>
            </a:r>
          </a:p>
          <a:p>
            <a:endParaRPr lang="pl-PL" sz="3200" dirty="0" smtClean="0"/>
          </a:p>
          <a:p>
            <a:r>
              <a:rPr lang="pl-PL" sz="3200" dirty="0" smtClean="0"/>
              <a:t>In a </a:t>
            </a:r>
            <a:r>
              <a:rPr lang="pl-PL" sz="3200" dirty="0" err="1" smtClean="0"/>
              <a:t>given</a:t>
            </a:r>
            <a:r>
              <a:rPr lang="pl-PL" sz="3200" dirty="0" smtClean="0"/>
              <a:t> time step, we </a:t>
            </a:r>
            <a:r>
              <a:rPr lang="pl-PL" sz="3200" dirty="0" err="1" smtClean="0"/>
              <a:t>reduce</a:t>
            </a:r>
            <a:r>
              <a:rPr lang="pl-PL" sz="3200" dirty="0" smtClean="0"/>
              <a:t> </a:t>
            </a:r>
            <a:r>
              <a:rPr lang="pl-PL" sz="3200" dirty="0" err="1" smtClean="0">
                <a:latin typeface="Symbol" pitchFamily="18" charset="2"/>
              </a:rPr>
              <a:t>D</a:t>
            </a:r>
            <a:r>
              <a:rPr lang="pl-PL" sz="3200" dirty="0" err="1" smtClean="0"/>
              <a:t>t</a:t>
            </a:r>
            <a:r>
              <a:rPr lang="pl-PL" sz="3200" dirty="0" smtClean="0"/>
              <a:t> </a:t>
            </a:r>
            <a:r>
              <a:rPr lang="pl-PL" sz="3200" dirty="0" err="1" smtClean="0"/>
              <a:t>until</a:t>
            </a:r>
            <a:r>
              <a:rPr lang="pl-PL" sz="3200" dirty="0" smtClean="0"/>
              <a:t> </a:t>
            </a:r>
            <a:r>
              <a:rPr lang="pl-PL" sz="3200" dirty="0" err="1" smtClean="0"/>
              <a:t>the</a:t>
            </a:r>
            <a:r>
              <a:rPr lang="pl-PL" sz="3200" dirty="0" smtClean="0"/>
              <a:t> </a:t>
            </a:r>
            <a:r>
              <a:rPr lang="pl-PL" sz="3200" dirty="0" err="1" smtClean="0"/>
              <a:t>change</a:t>
            </a:r>
            <a:r>
              <a:rPr lang="pl-PL" sz="3200" dirty="0" smtClean="0"/>
              <a:t> </a:t>
            </a:r>
            <a:r>
              <a:rPr lang="pl-PL" sz="3200" dirty="0" err="1" smtClean="0"/>
              <a:t>acceleration</a:t>
            </a:r>
            <a:r>
              <a:rPr lang="pl-PL" sz="3200" dirty="0" smtClean="0"/>
              <a:t> </a:t>
            </a:r>
            <a:r>
              <a:rPr lang="pl-PL" sz="3200" dirty="0" err="1" smtClean="0"/>
              <a:t>is</a:t>
            </a:r>
            <a:r>
              <a:rPr lang="pl-PL" sz="3200" dirty="0" smtClean="0"/>
              <a:t> </a:t>
            </a:r>
            <a:r>
              <a:rPr lang="pl-PL" sz="3200" dirty="0" err="1" smtClean="0"/>
              <a:t>sufficiently</a:t>
            </a:r>
            <a:r>
              <a:rPr lang="pl-PL" sz="3200" dirty="0" smtClean="0"/>
              <a:t> </a:t>
            </a:r>
            <a:r>
              <a:rPr lang="pl-PL" sz="3200" dirty="0" err="1" smtClean="0"/>
              <a:t>small</a:t>
            </a:r>
            <a:endParaRPr lang="pl-PL" sz="3200" dirty="0" smtClean="0"/>
          </a:p>
          <a:p>
            <a:endParaRPr lang="pl-PL" sz="3200" dirty="0" smtClean="0"/>
          </a:p>
          <a:p>
            <a:r>
              <a:rPr lang="pl-PL" sz="3200" dirty="0" smtClean="0"/>
              <a:t>DISADVANTAGE: time </a:t>
            </a:r>
            <a:r>
              <a:rPr lang="pl-PL" sz="3200" dirty="0" err="1" smtClean="0"/>
              <a:t>reversibility</a:t>
            </a:r>
            <a:r>
              <a:rPr lang="pl-PL" sz="3200" dirty="0" smtClean="0"/>
              <a:t> </a:t>
            </a:r>
            <a:r>
              <a:rPr lang="pl-PL" sz="3200" dirty="0" err="1" smtClean="0"/>
              <a:t>is</a:t>
            </a:r>
            <a:r>
              <a:rPr lang="pl-PL" sz="3200" dirty="0" smtClean="0"/>
              <a:t> </a:t>
            </a:r>
            <a:r>
              <a:rPr lang="pl-PL" sz="3200" dirty="0" err="1" smtClean="0"/>
              <a:t>lost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2400" y="152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/>
              <a:t>Refined</a:t>
            </a:r>
            <a:r>
              <a:rPr lang="pl-PL" sz="3200" dirty="0" smtClean="0"/>
              <a:t> </a:t>
            </a:r>
            <a:r>
              <a:rPr lang="pl-PL" sz="3200" dirty="0" err="1" smtClean="0"/>
              <a:t>solution</a:t>
            </a:r>
            <a:r>
              <a:rPr lang="pl-PL" sz="3200" dirty="0" smtClean="0"/>
              <a:t>: </a:t>
            </a:r>
            <a:r>
              <a:rPr lang="pl-PL" sz="3200" dirty="0" err="1" smtClean="0"/>
              <a:t>time-split</a:t>
            </a:r>
            <a:r>
              <a:rPr lang="pl-PL" sz="3200" dirty="0" smtClean="0"/>
              <a:t> </a:t>
            </a:r>
            <a:r>
              <a:rPr lang="pl-PL" sz="3200" dirty="0" err="1" smtClean="0"/>
              <a:t>algorithms</a:t>
            </a:r>
            <a:endParaRPr lang="pl-PL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28600" y="9906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/>
              <a:t>Identify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forces</a:t>
            </a:r>
            <a:r>
              <a:rPr lang="pl-PL" sz="2800" dirty="0" smtClean="0"/>
              <a:t> </a:t>
            </a:r>
            <a:r>
              <a:rPr lang="pl-PL" sz="2800" b="1" dirty="0" smtClean="0"/>
              <a:t>F</a:t>
            </a:r>
            <a:r>
              <a:rPr lang="pl-PL" sz="2800" baseline="-25000" dirty="0" smtClean="0"/>
              <a:t>L</a:t>
            </a:r>
            <a:r>
              <a:rPr lang="pl-PL" sz="2800" dirty="0" smtClean="0"/>
              <a:t> </a:t>
            </a:r>
            <a:r>
              <a:rPr lang="pl-PL" sz="2800" dirty="0" err="1" smtClean="0"/>
              <a:t>that</a:t>
            </a:r>
            <a:r>
              <a:rPr lang="pl-PL" sz="2800" dirty="0" smtClean="0"/>
              <a:t> </a:t>
            </a:r>
            <a:r>
              <a:rPr lang="pl-PL" sz="2800" dirty="0" err="1" smtClean="0"/>
              <a:t>vary</a:t>
            </a:r>
            <a:r>
              <a:rPr lang="pl-PL" sz="2800" dirty="0" smtClean="0"/>
              <a:t> „</a:t>
            </a:r>
            <a:r>
              <a:rPr lang="pl-PL" sz="2800" dirty="0" err="1" smtClean="0"/>
              <a:t>slowly</a:t>
            </a:r>
            <a:r>
              <a:rPr lang="pl-PL" sz="2800" dirty="0" smtClean="0"/>
              <a:t>” (</a:t>
            </a:r>
            <a:r>
              <a:rPr lang="pl-PL" sz="2800" dirty="0" err="1" smtClean="0"/>
              <a:t>e.g</a:t>
            </a:r>
            <a:r>
              <a:rPr lang="pl-PL" sz="2800" dirty="0" smtClean="0"/>
              <a:t>., </a:t>
            </a:r>
            <a:r>
              <a:rPr lang="pl-PL" sz="2800" dirty="0" err="1" smtClean="0"/>
              <a:t>electrostatic</a:t>
            </a:r>
            <a:r>
              <a:rPr lang="pl-PL" sz="2800" dirty="0" smtClean="0"/>
              <a:t> </a:t>
            </a:r>
            <a:r>
              <a:rPr lang="pl-PL" sz="2800" dirty="0" err="1" smtClean="0"/>
              <a:t>forces</a:t>
            </a:r>
            <a:r>
              <a:rPr lang="pl-PL" sz="2800" dirty="0" smtClean="0"/>
              <a:t>) and  </a:t>
            </a:r>
            <a:r>
              <a:rPr lang="pl-PL" sz="2800" b="1" dirty="0" smtClean="0"/>
              <a:t>F</a:t>
            </a:r>
            <a:r>
              <a:rPr lang="pl-PL" sz="2800" baseline="-25000" dirty="0" smtClean="0"/>
              <a:t>S </a:t>
            </a:r>
            <a:r>
              <a:rPr lang="pl-PL" sz="2800" dirty="0" smtClean="0"/>
              <a:t> </a:t>
            </a:r>
            <a:r>
              <a:rPr lang="pl-PL" sz="2800" dirty="0" err="1" smtClean="0"/>
              <a:t>that</a:t>
            </a:r>
            <a:r>
              <a:rPr lang="pl-PL" sz="2800" dirty="0" smtClean="0"/>
              <a:t> </a:t>
            </a:r>
            <a:r>
              <a:rPr lang="pl-PL" sz="2800" dirty="0" err="1" smtClean="0"/>
              <a:t>vary</a:t>
            </a:r>
            <a:r>
              <a:rPr lang="pl-PL" sz="2800" dirty="0" smtClean="0"/>
              <a:t> </a:t>
            </a:r>
            <a:r>
              <a:rPr lang="pl-PL" sz="2800" dirty="0" err="1" smtClean="0"/>
              <a:t>„fas</a:t>
            </a:r>
            <a:r>
              <a:rPr lang="pl-PL" sz="2800" dirty="0" smtClean="0"/>
              <a:t>t” (</a:t>
            </a:r>
            <a:r>
              <a:rPr lang="pl-PL" sz="2800" dirty="0" err="1" smtClean="0"/>
              <a:t>e.g</a:t>
            </a:r>
            <a:r>
              <a:rPr lang="pl-PL" sz="2800" dirty="0" smtClean="0"/>
              <a:t>.,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sort-range</a:t>
            </a:r>
            <a:r>
              <a:rPr lang="pl-PL" sz="2800" dirty="0" smtClean="0"/>
              <a:t> </a:t>
            </a:r>
            <a:r>
              <a:rPr lang="pl-PL" sz="2800" dirty="0" err="1" smtClean="0"/>
              <a:t>repulsive</a:t>
            </a:r>
            <a:r>
              <a:rPr lang="pl-PL" sz="2800" dirty="0" smtClean="0"/>
              <a:t> </a:t>
            </a:r>
            <a:r>
              <a:rPr lang="pl-PL" sz="2800" dirty="0" err="1" smtClean="0"/>
              <a:t>forces</a:t>
            </a:r>
            <a:r>
              <a:rPr lang="pl-PL" sz="2800" dirty="0" smtClean="0"/>
              <a:t>). </a:t>
            </a:r>
            <a:r>
              <a:rPr lang="pl-PL" sz="2800" dirty="0" err="1" smtClean="0"/>
              <a:t>Then</a:t>
            </a:r>
            <a:r>
              <a:rPr lang="pl-PL" sz="2800" dirty="0" smtClean="0"/>
              <a:t> </a:t>
            </a:r>
            <a:r>
              <a:rPr lang="pl-PL" sz="2800" dirty="0" err="1" smtClean="0"/>
              <a:t>write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Liouville</a:t>
            </a:r>
            <a:r>
              <a:rPr lang="pl-PL" sz="2800" dirty="0" smtClean="0"/>
              <a:t> operator as </a:t>
            </a:r>
            <a:r>
              <a:rPr lang="pl-PL" sz="2800" dirty="0" err="1" smtClean="0"/>
              <a:t>follows</a:t>
            </a:r>
            <a:r>
              <a:rPr lang="pl-PL" sz="2800" dirty="0" smtClean="0"/>
              <a:t>: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714375" y="3352800"/>
          <a:ext cx="6753225" cy="2109788"/>
        </p:xfrm>
        <a:graphic>
          <a:graphicData uri="http://schemas.openxmlformats.org/presentationml/2006/ole">
            <p:oleObj spid="_x0000_s56322" name="Równanie" r:id="rId3" imgW="2031840" imgH="634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2400" y="1524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/>
              <a:t>Then</a:t>
            </a:r>
            <a:r>
              <a:rPr lang="pl-PL" sz="3200" dirty="0" smtClean="0"/>
              <a:t> we </a:t>
            </a:r>
            <a:r>
              <a:rPr lang="pl-PL" sz="3200" dirty="0" err="1" smtClean="0"/>
              <a:t>split</a:t>
            </a:r>
            <a:r>
              <a:rPr lang="pl-PL" sz="3200" dirty="0" smtClean="0"/>
              <a:t> </a:t>
            </a:r>
            <a:r>
              <a:rPr lang="pl-PL" sz="3200" dirty="0" err="1" smtClean="0"/>
              <a:t>the</a:t>
            </a:r>
            <a:r>
              <a:rPr lang="pl-PL" sz="3200" dirty="0" smtClean="0"/>
              <a:t> </a:t>
            </a:r>
            <a:r>
              <a:rPr lang="pl-PL" sz="3200" dirty="0" err="1" smtClean="0"/>
              <a:t>Liouville</a:t>
            </a:r>
            <a:r>
              <a:rPr lang="pl-PL" sz="3200" dirty="0" smtClean="0"/>
              <a:t> operator </a:t>
            </a:r>
            <a:r>
              <a:rPr lang="pl-PL" sz="3200" dirty="0" err="1" smtClean="0"/>
              <a:t>in</a:t>
            </a:r>
            <a:r>
              <a:rPr lang="pl-PL" sz="3200" dirty="0" smtClean="0"/>
              <a:t> </a:t>
            </a:r>
            <a:r>
              <a:rPr lang="pl-PL" sz="3200" dirty="0" err="1" smtClean="0"/>
              <a:t>the</a:t>
            </a:r>
            <a:r>
              <a:rPr lang="pl-PL" sz="3200" dirty="0" smtClean="0"/>
              <a:t> </a:t>
            </a:r>
            <a:r>
              <a:rPr lang="pl-PL" sz="3200" dirty="0" err="1" smtClean="0"/>
              <a:t>following</a:t>
            </a:r>
            <a:r>
              <a:rPr lang="pl-PL" sz="3200" dirty="0" smtClean="0"/>
              <a:t> </a:t>
            </a:r>
            <a:r>
              <a:rPr lang="pl-PL" sz="3200" dirty="0" err="1" smtClean="0"/>
              <a:t>way</a:t>
            </a:r>
            <a:r>
              <a:rPr lang="pl-PL" sz="3200" dirty="0" smtClean="0"/>
              <a:t>:</a:t>
            </a:r>
            <a:endParaRPr lang="pl-PL" sz="3200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/>
        </p:nvGraphicFramePr>
        <p:xfrm>
          <a:off x="1" y="1862030"/>
          <a:ext cx="9143999" cy="2786170"/>
        </p:xfrm>
        <a:graphic>
          <a:graphicData uri="http://schemas.openxmlformats.org/presentationml/2006/ole">
            <p:oleObj spid="_x0000_s57346" name="Równanie" r:id="rId3" imgW="4749480" imgH="1447560" progId="Equation.3">
              <p:embed/>
            </p:oleObj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0" y="50292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/>
              <a:t>This</a:t>
            </a:r>
            <a:r>
              <a:rPr lang="pl-PL" sz="2800" dirty="0" smtClean="0"/>
              <a:t> </a:t>
            </a:r>
            <a:r>
              <a:rPr lang="pl-PL" sz="2800" dirty="0" err="1" smtClean="0"/>
              <a:t>algorithm</a:t>
            </a:r>
            <a:r>
              <a:rPr lang="pl-PL" sz="2800" dirty="0" smtClean="0"/>
              <a:t> </a:t>
            </a:r>
            <a:r>
              <a:rPr lang="pl-PL" sz="2800" dirty="0" err="1" smtClean="0"/>
              <a:t>is</a:t>
            </a:r>
            <a:r>
              <a:rPr lang="pl-PL" sz="2800" dirty="0" smtClean="0"/>
              <a:t> </a:t>
            </a:r>
            <a:r>
              <a:rPr lang="pl-PL" sz="2800" dirty="0" err="1" smtClean="0"/>
              <a:t>time-reversible</a:t>
            </a:r>
            <a:r>
              <a:rPr lang="pl-PL" sz="2800" dirty="0" smtClean="0"/>
              <a:t> </a:t>
            </a:r>
            <a:r>
              <a:rPr lang="pl-PL" sz="2800" dirty="0" err="1" smtClean="0"/>
              <a:t>if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splitting</a:t>
            </a:r>
            <a:r>
              <a:rPr lang="pl-PL" sz="2800" dirty="0" smtClean="0"/>
              <a:t> </a:t>
            </a:r>
            <a:r>
              <a:rPr lang="pl-PL" sz="2800" dirty="0" err="1" smtClean="0"/>
              <a:t>number</a:t>
            </a:r>
            <a:r>
              <a:rPr lang="pl-PL" sz="2800" dirty="0" smtClean="0"/>
              <a:t> m </a:t>
            </a:r>
            <a:r>
              <a:rPr lang="pl-PL" sz="2800" dirty="0" err="1" smtClean="0"/>
              <a:t>is</a:t>
            </a:r>
            <a:r>
              <a:rPr lang="pl-PL" sz="2800" dirty="0" smtClean="0"/>
              <a:t> not </a:t>
            </a:r>
            <a:r>
              <a:rPr lang="pl-PL" sz="2800" dirty="0" err="1" smtClean="0"/>
              <a:t>changed</a:t>
            </a:r>
            <a:r>
              <a:rPr lang="pl-PL" sz="2800" dirty="0" smtClean="0"/>
              <a:t> </a:t>
            </a:r>
            <a:r>
              <a:rPr lang="pl-PL" sz="2800" dirty="0" err="1" smtClean="0"/>
              <a:t>during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course</a:t>
            </a:r>
            <a:r>
              <a:rPr lang="pl-PL" sz="2800" dirty="0" smtClean="0"/>
              <a:t> of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simulation</a:t>
            </a:r>
            <a:r>
              <a:rPr lang="pl-PL" sz="2800" dirty="0" smtClean="0"/>
              <a:t>.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76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err="1" smtClean="0"/>
              <a:t>Lyapunov</a:t>
            </a:r>
            <a:r>
              <a:rPr lang="pl-PL" sz="4400" dirty="0" smtClean="0"/>
              <a:t> </a:t>
            </a:r>
            <a:r>
              <a:rPr lang="pl-PL" sz="4400" dirty="0" err="1" smtClean="0"/>
              <a:t>instability</a:t>
            </a:r>
            <a:r>
              <a:rPr lang="pl-PL" sz="4400" dirty="0" smtClean="0"/>
              <a:t> of </a:t>
            </a:r>
            <a:r>
              <a:rPr lang="pl-PL" sz="4400" dirty="0" err="1" smtClean="0"/>
              <a:t>trajectories</a:t>
            </a:r>
            <a:endParaRPr lang="pl-PL" sz="4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04800" y="1066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For 3- and </a:t>
            </a:r>
            <a:r>
              <a:rPr lang="pl-PL" sz="2400" dirty="0" err="1" smtClean="0"/>
              <a:t>more</a:t>
            </a:r>
            <a:r>
              <a:rPr lang="pl-PL" sz="2400" dirty="0" smtClean="0"/>
              <a:t> body systems </a:t>
            </a:r>
            <a:r>
              <a:rPr lang="pl-PL" sz="2400" dirty="0" err="1" smtClean="0"/>
              <a:t>interacting</a:t>
            </a:r>
            <a:r>
              <a:rPr lang="pl-PL" sz="2400" dirty="0" smtClean="0"/>
              <a:t> via central </a:t>
            </a:r>
            <a:r>
              <a:rPr lang="pl-PL" sz="2400" dirty="0" err="1" smtClean="0"/>
              <a:t>forces</a:t>
            </a:r>
            <a:r>
              <a:rPr lang="pl-PL" sz="2400" dirty="0" smtClean="0"/>
              <a:t>, an </a:t>
            </a:r>
            <a:r>
              <a:rPr lang="pl-PL" sz="2400" dirty="0" err="1" smtClean="0"/>
              <a:t>infinitesimably</a:t>
            </a:r>
            <a:r>
              <a:rPr lang="pl-PL" sz="2400" dirty="0" smtClean="0"/>
              <a:t> </a:t>
            </a:r>
            <a:r>
              <a:rPr lang="pl-PL" sz="2400" dirty="0" err="1" smtClean="0"/>
              <a:t>small</a:t>
            </a:r>
            <a:r>
              <a:rPr lang="pl-PL" sz="2400" dirty="0" smtClean="0"/>
              <a:t> </a:t>
            </a:r>
            <a:r>
              <a:rPr lang="pl-PL" sz="2400" dirty="0" err="1" smtClean="0"/>
              <a:t>perturbations</a:t>
            </a:r>
            <a:r>
              <a:rPr lang="pl-PL" sz="2400" dirty="0" smtClean="0"/>
              <a:t> of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initial</a:t>
            </a:r>
            <a:r>
              <a:rPr lang="pl-PL" sz="2400" dirty="0" smtClean="0"/>
              <a:t> </a:t>
            </a:r>
            <a:r>
              <a:rPr lang="pl-PL" sz="2400" dirty="0" err="1" smtClean="0"/>
              <a:t>conditions</a:t>
            </a:r>
            <a:r>
              <a:rPr lang="pl-PL" sz="2400" dirty="0" smtClean="0"/>
              <a:t> </a:t>
            </a:r>
            <a:r>
              <a:rPr lang="pl-PL" sz="2400" dirty="0" err="1" smtClean="0"/>
              <a:t>results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FINITE </a:t>
            </a:r>
            <a:r>
              <a:rPr lang="pl-PL" sz="2400" dirty="0" err="1" smtClean="0"/>
              <a:t>trajectory</a:t>
            </a:r>
            <a:r>
              <a:rPr lang="pl-PL" sz="2400" dirty="0" smtClean="0"/>
              <a:t> </a:t>
            </a:r>
            <a:r>
              <a:rPr lang="pl-PL" sz="2400" dirty="0" err="1" smtClean="0"/>
              <a:t>change</a:t>
            </a:r>
            <a:r>
              <a:rPr lang="pl-PL" sz="2400" dirty="0" smtClean="0"/>
              <a:t> </a:t>
            </a:r>
            <a:r>
              <a:rPr lang="pl-PL" sz="2400" dirty="0" err="1" smtClean="0"/>
              <a:t>after</a:t>
            </a:r>
            <a:r>
              <a:rPr lang="pl-PL" sz="2400" dirty="0" smtClean="0"/>
              <a:t> </a:t>
            </a:r>
            <a:r>
              <a:rPr lang="pl-PL" sz="2400" dirty="0" err="1" smtClean="0"/>
              <a:t>sufficiently</a:t>
            </a:r>
            <a:r>
              <a:rPr lang="pl-PL" sz="2400" dirty="0" smtClean="0"/>
              <a:t> long time</a:t>
            </a:r>
            <a:endParaRPr lang="pl-PL" sz="2400" dirty="0"/>
          </a:p>
        </p:txBody>
      </p:sp>
      <p:grpSp>
        <p:nvGrpSpPr>
          <p:cNvPr id="10" name="Grupa 9"/>
          <p:cNvGrpSpPr/>
          <p:nvPr/>
        </p:nvGrpSpPr>
        <p:grpSpPr>
          <a:xfrm>
            <a:off x="1981200" y="2608943"/>
            <a:ext cx="5410200" cy="3944257"/>
            <a:chOff x="1328057" y="304800"/>
            <a:chExt cx="6520543" cy="5544457"/>
          </a:xfrm>
        </p:grpSpPr>
        <p:sp>
          <p:nvSpPr>
            <p:cNvPr id="5" name="Dowolny kształt 4"/>
            <p:cNvSpPr/>
            <p:nvPr/>
          </p:nvSpPr>
          <p:spPr>
            <a:xfrm>
              <a:off x="1371600" y="2971800"/>
              <a:ext cx="6477000" cy="2743200"/>
            </a:xfrm>
            <a:custGeom>
              <a:avLst/>
              <a:gdLst>
                <a:gd name="connsiteX0" fmla="*/ 0 w 3135086"/>
                <a:gd name="connsiteY0" fmla="*/ 1270000 h 1270000"/>
                <a:gd name="connsiteX1" fmla="*/ 580571 w 3135086"/>
                <a:gd name="connsiteY1" fmla="*/ 457200 h 1270000"/>
                <a:gd name="connsiteX2" fmla="*/ 1422400 w 3135086"/>
                <a:gd name="connsiteY2" fmla="*/ 36286 h 1270000"/>
                <a:gd name="connsiteX3" fmla="*/ 3077029 w 3135086"/>
                <a:gd name="connsiteY3" fmla="*/ 239486 h 1270000"/>
                <a:gd name="connsiteX4" fmla="*/ 3077029 w 3135086"/>
                <a:gd name="connsiteY4" fmla="*/ 239486 h 1270000"/>
                <a:gd name="connsiteX5" fmla="*/ 3135086 w 3135086"/>
                <a:gd name="connsiteY5" fmla="*/ 239486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5086" h="1270000">
                  <a:moveTo>
                    <a:pt x="0" y="1270000"/>
                  </a:moveTo>
                  <a:cubicBezTo>
                    <a:pt x="171752" y="966409"/>
                    <a:pt x="343504" y="662819"/>
                    <a:pt x="580571" y="457200"/>
                  </a:cubicBezTo>
                  <a:cubicBezTo>
                    <a:pt x="817638" y="251581"/>
                    <a:pt x="1006324" y="72572"/>
                    <a:pt x="1422400" y="36286"/>
                  </a:cubicBezTo>
                  <a:cubicBezTo>
                    <a:pt x="1838476" y="0"/>
                    <a:pt x="3077029" y="239486"/>
                    <a:pt x="3077029" y="239486"/>
                  </a:cubicBezTo>
                  <a:lnTo>
                    <a:pt x="3077029" y="239486"/>
                  </a:lnTo>
                  <a:lnTo>
                    <a:pt x="3135086" y="239486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Dowolny kształt 8"/>
            <p:cNvSpPr/>
            <p:nvPr/>
          </p:nvSpPr>
          <p:spPr>
            <a:xfrm>
              <a:off x="1328057" y="304800"/>
              <a:ext cx="4310743" cy="5544457"/>
            </a:xfrm>
            <a:custGeom>
              <a:avLst/>
              <a:gdLst>
                <a:gd name="connsiteX0" fmla="*/ 0 w 4310743"/>
                <a:gd name="connsiteY0" fmla="*/ 5544457 h 5544457"/>
                <a:gd name="connsiteX1" fmla="*/ 928915 w 4310743"/>
                <a:gd name="connsiteY1" fmla="*/ 3657600 h 5544457"/>
                <a:gd name="connsiteX2" fmla="*/ 1669143 w 4310743"/>
                <a:gd name="connsiteY2" fmla="*/ 2336800 h 5544457"/>
                <a:gd name="connsiteX3" fmla="*/ 4310743 w 4310743"/>
                <a:gd name="connsiteY3" fmla="*/ 0 h 554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0743" h="5544457">
                  <a:moveTo>
                    <a:pt x="0" y="5544457"/>
                  </a:moveTo>
                  <a:cubicBezTo>
                    <a:pt x="325362" y="4868333"/>
                    <a:pt x="650725" y="4192209"/>
                    <a:pt x="928915" y="3657600"/>
                  </a:cubicBezTo>
                  <a:cubicBezTo>
                    <a:pt x="1207105" y="3122991"/>
                    <a:pt x="1105505" y="2946400"/>
                    <a:pt x="1669143" y="2336800"/>
                  </a:cubicBezTo>
                  <a:cubicBezTo>
                    <a:pt x="2232781" y="1727200"/>
                    <a:pt x="3271762" y="863600"/>
                    <a:pt x="4310743" y="0"/>
                  </a:cubicBezTo>
                </a:path>
              </a:pathLst>
            </a:cu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686800" cy="642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pl-PL" sz="3200" dirty="0" err="1" smtClean="0">
                <a:latin typeface="Times New Roman" pitchFamily="18" charset="0"/>
              </a:rPr>
              <a:t>References</a:t>
            </a:r>
            <a:r>
              <a:rPr lang="pl-PL" sz="3200" dirty="0" smtClean="0">
                <a:latin typeface="Times New Roman" pitchFamily="18" charset="0"/>
              </a:rPr>
              <a:t> to </a:t>
            </a:r>
            <a:r>
              <a:rPr lang="pl-PL" sz="3200" dirty="0" err="1" smtClean="0">
                <a:latin typeface="Times New Roman" pitchFamily="18" charset="0"/>
              </a:rPr>
              <a:t>integration</a:t>
            </a:r>
            <a:r>
              <a:rPr lang="pl-PL" sz="3200" dirty="0" smtClean="0">
                <a:latin typeface="Times New Roman" pitchFamily="18" charset="0"/>
              </a:rPr>
              <a:t> </a:t>
            </a:r>
            <a:r>
              <a:rPr lang="pl-PL" sz="3200" dirty="0" err="1" smtClean="0">
                <a:latin typeface="Times New Roman" pitchFamily="18" charset="0"/>
              </a:rPr>
              <a:t>algorithms</a:t>
            </a:r>
            <a:endParaRPr lang="en-US" sz="3200" dirty="0">
              <a:latin typeface="Times New Roman" pitchFamily="18" charset="0"/>
            </a:endParaRPr>
          </a:p>
          <a:p>
            <a:pPr marL="457200" indent="-457200">
              <a:spcBef>
                <a:spcPct val="40000"/>
              </a:spcBef>
              <a:buFontTx/>
              <a:buAutoNum type="arabicPeriod"/>
            </a:pPr>
            <a:r>
              <a:rPr lang="en-US" sz="2400" dirty="0" err="1">
                <a:latin typeface="Times New Roman" pitchFamily="18" charset="0"/>
              </a:rPr>
              <a:t>Frenkel</a:t>
            </a:r>
            <a:r>
              <a:rPr lang="en-US" sz="2400" dirty="0">
                <a:latin typeface="Times New Roman" pitchFamily="18" charset="0"/>
              </a:rPr>
              <a:t>, D.; </a:t>
            </a:r>
            <a:r>
              <a:rPr lang="en-US" sz="2400" dirty="0" err="1">
                <a:latin typeface="Times New Roman" pitchFamily="18" charset="0"/>
              </a:rPr>
              <a:t>Smit</a:t>
            </a:r>
            <a:r>
              <a:rPr lang="en-US" sz="2400" dirty="0">
                <a:latin typeface="Times New Roman" pitchFamily="18" charset="0"/>
              </a:rPr>
              <a:t>, B. Understanding molecular simulations, Academic Press, 1996, </a:t>
            </a:r>
            <a:r>
              <a:rPr lang="pl-PL" sz="2400" dirty="0" err="1" smtClean="0">
                <a:latin typeface="Times New Roman" pitchFamily="18" charset="0"/>
              </a:rPr>
              <a:t>chapter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</a:rPr>
              <a:t>.</a:t>
            </a:r>
            <a:endParaRPr lang="pl-PL" sz="2400" dirty="0" smtClean="0">
              <a:latin typeface="Times New Roman" pitchFamily="18" charset="0"/>
            </a:endParaRPr>
          </a:p>
          <a:p>
            <a:pPr marL="457200" indent="-457200">
              <a:spcBef>
                <a:spcPct val="40000"/>
              </a:spcBef>
              <a:buFontTx/>
              <a:buAutoNum type="arabicPeriod"/>
            </a:pPr>
            <a:r>
              <a:rPr lang="pl-PL" sz="2400" dirty="0" smtClean="0">
                <a:latin typeface="Times New Roman" pitchFamily="18" charset="0"/>
              </a:rPr>
              <a:t>D.C. Rapaport. </a:t>
            </a:r>
            <a:r>
              <a:rPr lang="pl-PL" sz="2400" dirty="0" err="1" smtClean="0">
                <a:latin typeface="Times New Roman" pitchFamily="18" charset="0"/>
              </a:rPr>
              <a:t>The</a:t>
            </a:r>
            <a:r>
              <a:rPr lang="pl-PL" sz="2400" dirty="0" smtClean="0">
                <a:latin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</a:rPr>
              <a:t>art</a:t>
            </a:r>
            <a:r>
              <a:rPr lang="pl-PL" sz="2400" dirty="0" smtClean="0">
                <a:latin typeface="Times New Roman" pitchFamily="18" charset="0"/>
              </a:rPr>
              <a:t> of </a:t>
            </a:r>
            <a:r>
              <a:rPr lang="pl-PL" sz="2400" dirty="0" err="1" smtClean="0">
                <a:latin typeface="Times New Roman" pitchFamily="18" charset="0"/>
              </a:rPr>
              <a:t>molecular</a:t>
            </a:r>
            <a:r>
              <a:rPr lang="pl-PL" sz="2400" dirty="0" smtClean="0">
                <a:latin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</a:rPr>
              <a:t>dynamics</a:t>
            </a:r>
            <a:r>
              <a:rPr lang="pl-PL" sz="2400" dirty="0" smtClean="0">
                <a:latin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</a:rPr>
              <a:t>simulation</a:t>
            </a:r>
            <a:r>
              <a:rPr lang="pl-PL" sz="2400" dirty="0" smtClean="0">
                <a:latin typeface="Times New Roman" pitchFamily="18" charset="0"/>
              </a:rPr>
              <a:t>, Cambridge </a:t>
            </a:r>
            <a:r>
              <a:rPr lang="pl-PL" sz="2400" dirty="0" err="1" smtClean="0">
                <a:latin typeface="Times New Roman" pitchFamily="18" charset="0"/>
              </a:rPr>
              <a:t>University</a:t>
            </a:r>
            <a:r>
              <a:rPr lang="pl-PL" sz="2400" dirty="0" smtClean="0">
                <a:latin typeface="Times New Roman" pitchFamily="18" charset="0"/>
              </a:rPr>
              <a:t> Press, 1995.</a:t>
            </a:r>
            <a:endParaRPr lang="en-US" sz="2400" dirty="0">
              <a:latin typeface="Times New Roman" pitchFamily="18" charset="0"/>
            </a:endParaRPr>
          </a:p>
          <a:p>
            <a:pPr marL="457200" indent="-457200">
              <a:spcBef>
                <a:spcPct val="40000"/>
              </a:spcBef>
              <a:buFontTx/>
              <a:buAutoNum type="arabicPeriod"/>
            </a:pPr>
            <a:r>
              <a:rPr lang="en-US" sz="2400" dirty="0" err="1">
                <a:latin typeface="Times New Roman" pitchFamily="18" charset="0"/>
              </a:rPr>
              <a:t>Calvo</a:t>
            </a:r>
            <a:r>
              <a:rPr lang="en-US" sz="2400" dirty="0">
                <a:latin typeface="Times New Roman" pitchFamily="18" charset="0"/>
              </a:rPr>
              <a:t>, M. P.; </a:t>
            </a:r>
            <a:r>
              <a:rPr lang="en-US" sz="2400" dirty="0" err="1">
                <a:latin typeface="Times New Roman" pitchFamily="18" charset="0"/>
              </a:rPr>
              <a:t>Sanz</a:t>
            </a:r>
            <a:r>
              <a:rPr lang="en-US" sz="2400" dirty="0">
                <a:latin typeface="Times New Roman" pitchFamily="18" charset="0"/>
              </a:rPr>
              <a:t>-Serna, J. M. </a:t>
            </a:r>
            <a:r>
              <a:rPr lang="en-US" sz="2400" i="1" dirty="0">
                <a:latin typeface="Times New Roman" pitchFamily="18" charset="0"/>
              </a:rPr>
              <a:t>Numerical Hamiltonian Problems</a:t>
            </a:r>
            <a:r>
              <a:rPr lang="en-US" sz="2400" dirty="0">
                <a:latin typeface="Times New Roman" pitchFamily="18" charset="0"/>
              </a:rPr>
              <a:t>; Chapman &amp; Hall: London, U. K., 1994.</a:t>
            </a:r>
          </a:p>
          <a:p>
            <a:pPr marL="457200" indent="-457200">
              <a:spcBef>
                <a:spcPct val="40000"/>
              </a:spcBef>
              <a:buFontTx/>
              <a:buAutoNum type="arabicPeriod"/>
            </a:pPr>
            <a:r>
              <a:rPr lang="en-US" sz="2400" dirty="0" err="1">
                <a:latin typeface="Times New Roman" pitchFamily="18" charset="0"/>
              </a:rPr>
              <a:t>Verlet</a:t>
            </a:r>
            <a:r>
              <a:rPr lang="en-US" sz="2400" dirty="0">
                <a:latin typeface="Times New Roman" pitchFamily="18" charset="0"/>
              </a:rPr>
              <a:t>, L. </a:t>
            </a:r>
            <a:r>
              <a:rPr lang="en-US" sz="2400" i="1" dirty="0">
                <a:latin typeface="Times New Roman" pitchFamily="18" charset="0"/>
              </a:rPr>
              <a:t>Phys. Rev. </a:t>
            </a:r>
            <a:r>
              <a:rPr lang="en-US" sz="2400" b="1" dirty="0">
                <a:latin typeface="Times New Roman" pitchFamily="18" charset="0"/>
              </a:rPr>
              <a:t>1967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</a:rPr>
              <a:t>159</a:t>
            </a:r>
            <a:r>
              <a:rPr lang="en-US" sz="2400" dirty="0">
                <a:latin typeface="Times New Roman" pitchFamily="18" charset="0"/>
              </a:rPr>
              <a:t>, 98.</a:t>
            </a:r>
          </a:p>
          <a:p>
            <a:pPr marL="457200" indent="-457200">
              <a:spcBef>
                <a:spcPct val="4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Swope, W. C.; Andersen, H. C.; </a:t>
            </a:r>
            <a:r>
              <a:rPr lang="en-US" sz="2400" dirty="0" err="1">
                <a:latin typeface="Times New Roman" pitchFamily="18" charset="0"/>
              </a:rPr>
              <a:t>Berens</a:t>
            </a:r>
            <a:r>
              <a:rPr lang="en-US" sz="2400" dirty="0">
                <a:latin typeface="Times New Roman" pitchFamily="18" charset="0"/>
              </a:rPr>
              <a:t>, P. H.; Wilson, K. R.     </a:t>
            </a:r>
            <a:r>
              <a:rPr lang="en-US" sz="2400" i="1" dirty="0">
                <a:latin typeface="Times New Roman" pitchFamily="18" charset="0"/>
              </a:rPr>
              <a:t>J. Chem. Phys. </a:t>
            </a:r>
            <a:r>
              <a:rPr lang="en-US" sz="2400" b="1" dirty="0">
                <a:latin typeface="Times New Roman" pitchFamily="18" charset="0"/>
              </a:rPr>
              <a:t>1982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</a:rPr>
              <a:t>76</a:t>
            </a:r>
            <a:r>
              <a:rPr lang="en-US" sz="2400" dirty="0">
                <a:latin typeface="Times New Roman" pitchFamily="18" charset="0"/>
              </a:rPr>
              <a:t>, 637.</a:t>
            </a:r>
          </a:p>
          <a:p>
            <a:pPr marL="457200" indent="-457200">
              <a:spcBef>
                <a:spcPct val="4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Tuckerman, M.; Berne, B. J.; </a:t>
            </a:r>
            <a:r>
              <a:rPr lang="en-US" sz="2400" dirty="0" err="1">
                <a:latin typeface="Times New Roman" pitchFamily="18" charset="0"/>
              </a:rPr>
              <a:t>Martyna</a:t>
            </a:r>
            <a:r>
              <a:rPr lang="en-US" sz="2400" dirty="0">
                <a:latin typeface="Times New Roman" pitchFamily="18" charset="0"/>
              </a:rPr>
              <a:t>, G. J. </a:t>
            </a:r>
            <a:r>
              <a:rPr lang="en-US" sz="2400" i="1" dirty="0">
                <a:latin typeface="Times New Roman" pitchFamily="18" charset="0"/>
              </a:rPr>
              <a:t>J. Chem. Phys. </a:t>
            </a:r>
            <a:r>
              <a:rPr lang="en-US" sz="2400" b="1" dirty="0">
                <a:latin typeface="Times New Roman" pitchFamily="18" charset="0"/>
              </a:rPr>
              <a:t>1992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</a:rPr>
              <a:t>97</a:t>
            </a:r>
            <a:r>
              <a:rPr lang="en-US" sz="2400" dirty="0">
                <a:latin typeface="Times New Roman" pitchFamily="18" charset="0"/>
              </a:rPr>
              <a:t>, 1990.</a:t>
            </a:r>
          </a:p>
          <a:p>
            <a:pPr marL="457200" indent="-457200">
              <a:spcBef>
                <a:spcPct val="40000"/>
              </a:spcBef>
              <a:buFontTx/>
              <a:buAutoNum type="arabicPeriod"/>
            </a:pPr>
            <a:r>
              <a:rPr lang="en-US" sz="2400" dirty="0" err="1">
                <a:latin typeface="Times New Roman" pitchFamily="18" charset="0"/>
              </a:rPr>
              <a:t>Ciccotti</a:t>
            </a:r>
            <a:r>
              <a:rPr lang="en-US" sz="2400" dirty="0">
                <a:latin typeface="Times New Roman" pitchFamily="18" charset="0"/>
              </a:rPr>
              <a:t>, G.; </a:t>
            </a:r>
            <a:r>
              <a:rPr lang="en-US" sz="2400" dirty="0" err="1">
                <a:latin typeface="Times New Roman" pitchFamily="18" charset="0"/>
              </a:rPr>
              <a:t>Kalibaeva</a:t>
            </a:r>
            <a:r>
              <a:rPr lang="en-US" sz="2400" dirty="0">
                <a:latin typeface="Times New Roman" pitchFamily="18" charset="0"/>
              </a:rPr>
              <a:t>, G. </a:t>
            </a:r>
            <a:r>
              <a:rPr lang="en-US" sz="2400" i="1" dirty="0">
                <a:latin typeface="Times New Roman" pitchFamily="18" charset="0"/>
              </a:rPr>
              <a:t>Philos. Trans. R. Soc. London, Ser. A </a:t>
            </a:r>
            <a:r>
              <a:rPr lang="en-US" sz="2400" b="1" dirty="0">
                <a:latin typeface="Times New Roman" pitchFamily="18" charset="0"/>
              </a:rPr>
              <a:t>2004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</a:rPr>
              <a:t>362</a:t>
            </a:r>
            <a:r>
              <a:rPr lang="en-US" sz="2400" dirty="0">
                <a:latin typeface="Times New Roman" pitchFamily="18" charset="0"/>
              </a:rPr>
              <a:t>, 1583.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dirty="0" err="1" smtClean="0">
                <a:latin typeface="+mn-lt"/>
              </a:rPr>
              <a:t>Temperature</a:t>
            </a:r>
            <a:r>
              <a:rPr lang="pl-PL" sz="3200" dirty="0" smtClean="0">
                <a:latin typeface="+mn-lt"/>
              </a:rPr>
              <a:t> </a:t>
            </a:r>
            <a:r>
              <a:rPr lang="pl-PL" sz="3200" dirty="0" err="1" smtClean="0">
                <a:latin typeface="+mn-lt"/>
              </a:rPr>
              <a:t>control</a:t>
            </a:r>
            <a:r>
              <a:rPr lang="pl-PL" sz="3200" dirty="0" smtClean="0">
                <a:latin typeface="+mn-lt"/>
              </a:rPr>
              <a:t> (</a:t>
            </a:r>
            <a:r>
              <a:rPr lang="pl-PL" sz="3200" dirty="0" err="1" smtClean="0">
                <a:latin typeface="+mn-lt"/>
              </a:rPr>
              <a:t>Berendsen</a:t>
            </a:r>
            <a:r>
              <a:rPr lang="pl-PL" sz="3200" dirty="0" smtClean="0">
                <a:latin typeface="+mn-lt"/>
              </a:rPr>
              <a:t> </a:t>
            </a:r>
            <a:r>
              <a:rPr lang="pl-PL" sz="3200" dirty="0" err="1" smtClean="0">
                <a:latin typeface="+mn-lt"/>
              </a:rPr>
              <a:t>thermostat</a:t>
            </a:r>
            <a:r>
              <a:rPr lang="pl-PL" sz="3200" dirty="0" smtClean="0">
                <a:latin typeface="+mn-lt"/>
              </a:rPr>
              <a:t>)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525463" y="1143000"/>
          <a:ext cx="4668837" cy="2771775"/>
        </p:xfrm>
        <a:graphic>
          <a:graphicData uri="http://schemas.openxmlformats.org/presentationml/2006/ole">
            <p:oleObj spid="_x0000_s62466" name="Równanie" r:id="rId3" imgW="1625400" imgH="965160" progId="Equation.3">
              <p:embed/>
            </p:oleObj>
          </a:graphicData>
        </a:graphic>
      </p:graphicFrame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09600" y="4376738"/>
            <a:ext cx="6705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Times New Roman" pitchFamily="18" charset="0"/>
              </a:rPr>
              <a:t>f</a:t>
            </a:r>
            <a:r>
              <a:rPr lang="en-US" sz="2400" dirty="0">
                <a:latin typeface="Times New Roman" pitchFamily="18" charset="0"/>
              </a:rPr>
              <a:t> – </a:t>
            </a:r>
            <a:r>
              <a:rPr lang="pl-PL" sz="2400" dirty="0" smtClean="0">
                <a:latin typeface="Times New Roman" pitchFamily="18" charset="0"/>
              </a:rPr>
              <a:t>#</a:t>
            </a:r>
            <a:r>
              <a:rPr lang="pl-PL" sz="2400" dirty="0" err="1" smtClean="0">
                <a:latin typeface="Times New Roman" pitchFamily="18" charset="0"/>
              </a:rPr>
              <a:t>degrees</a:t>
            </a:r>
            <a:r>
              <a:rPr lang="pl-PL" sz="2400" dirty="0" smtClean="0">
                <a:latin typeface="Times New Roman" pitchFamily="18" charset="0"/>
              </a:rPr>
              <a:t> of </a:t>
            </a:r>
            <a:r>
              <a:rPr lang="pl-PL" sz="2400" dirty="0" err="1" smtClean="0">
                <a:latin typeface="Times New Roman" pitchFamily="18" charset="0"/>
              </a:rPr>
              <a:t>freedom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(3</a:t>
            </a:r>
            <a:r>
              <a:rPr lang="en-US" sz="2400" i="1" dirty="0">
                <a:latin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Symbol" pitchFamily="18" charset="2"/>
              </a:rPr>
              <a:t>t</a:t>
            </a:r>
            <a:r>
              <a:rPr lang="en-US" sz="2400" dirty="0">
                <a:latin typeface="Times New Roman" pitchFamily="18" charset="0"/>
              </a:rPr>
              <a:t> – </a:t>
            </a:r>
            <a:r>
              <a:rPr lang="pl-PL" sz="2400" dirty="0" err="1" smtClean="0">
                <a:latin typeface="Times New Roman" pitchFamily="18" charset="0"/>
              </a:rPr>
              <a:t>coupling</a:t>
            </a:r>
            <a:r>
              <a:rPr lang="pl-PL" sz="2400" dirty="0" smtClean="0">
                <a:latin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</a:rPr>
              <a:t>parameter</a:t>
            </a:r>
            <a:endParaRPr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i="1" dirty="0" err="1">
                <a:latin typeface="Symbol" pitchFamily="18" charset="2"/>
              </a:rPr>
              <a:t>D</a:t>
            </a:r>
            <a:r>
              <a:rPr lang="en-US" sz="2400" i="1" dirty="0" err="1">
                <a:latin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</a:rPr>
              <a:t> – </a:t>
            </a:r>
            <a:r>
              <a:rPr lang="pl-PL" sz="2400" dirty="0" smtClean="0">
                <a:latin typeface="Times New Roman" pitchFamily="18" charset="0"/>
              </a:rPr>
              <a:t>time step</a:t>
            </a:r>
            <a:endParaRPr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itchFamily="18" charset="0"/>
              </a:rPr>
              <a:t>E</a:t>
            </a:r>
            <a:r>
              <a:rPr lang="en-US" sz="2400" i="1" baseline="-25000" dirty="0" err="1">
                <a:latin typeface="Times New Roman" pitchFamily="18" charset="0"/>
              </a:rPr>
              <a:t>k</a:t>
            </a:r>
            <a:r>
              <a:rPr lang="en-US" sz="2400" dirty="0">
                <a:latin typeface="Times New Roman" pitchFamily="18" charset="0"/>
              </a:rPr>
              <a:t> – </a:t>
            </a:r>
            <a:r>
              <a:rPr lang="pl-PL" sz="2400" dirty="0" err="1" smtClean="0">
                <a:latin typeface="Times New Roman" pitchFamily="18" charset="0"/>
              </a:rPr>
              <a:t>kinetic</a:t>
            </a:r>
            <a:r>
              <a:rPr lang="pl-PL" sz="2400" dirty="0" smtClean="0">
                <a:latin typeface="Times New Roman" pitchFamily="18" charset="0"/>
              </a:rPr>
              <a:t> energy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715000" y="1143000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 </a:t>
            </a:r>
            <a:r>
              <a:rPr lang="pl-PL" sz="2400" dirty="0" smtClean="0"/>
              <a:t>           : </a:t>
            </a:r>
            <a:r>
              <a:rPr lang="pl-PL" sz="2400" dirty="0" err="1" smtClean="0"/>
              <a:t>velocities</a:t>
            </a:r>
            <a:r>
              <a:rPr lang="pl-PL" sz="2400" dirty="0" smtClean="0"/>
              <a:t> reset to </a:t>
            </a:r>
            <a:r>
              <a:rPr lang="pl-PL" sz="2400" dirty="0" err="1" smtClean="0"/>
              <a:t>maintain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desired</a:t>
            </a:r>
            <a:r>
              <a:rPr lang="pl-PL" sz="2400" dirty="0" smtClean="0"/>
              <a:t> </a:t>
            </a:r>
            <a:r>
              <a:rPr lang="pl-PL" sz="2400" dirty="0" err="1" smtClean="0"/>
              <a:t>temperature</a:t>
            </a:r>
            <a:endParaRPr lang="pl-PL" sz="2400" dirty="0" smtClean="0"/>
          </a:p>
          <a:p>
            <a:pPr>
              <a:buFont typeface="Symbol" pitchFamily="18" charset="2"/>
              <a:buChar char="t"/>
            </a:pPr>
            <a:endParaRPr lang="pl-PL" sz="2400" dirty="0" smtClean="0"/>
          </a:p>
          <a:p>
            <a:r>
              <a:rPr lang="pl-PL" sz="2400" dirty="0" smtClean="0"/>
              <a:t>                 : </a:t>
            </a:r>
            <a:r>
              <a:rPr lang="pl-PL" sz="2400" dirty="0" err="1" smtClean="0"/>
              <a:t>microcanonical</a:t>
            </a:r>
            <a:r>
              <a:rPr lang="pl-PL" sz="2400" dirty="0" smtClean="0"/>
              <a:t> run</a:t>
            </a:r>
            <a:endParaRPr lang="pl-PL" sz="2400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5791200" y="3055260"/>
          <a:ext cx="1371591" cy="359226"/>
        </p:xfrm>
        <a:graphic>
          <a:graphicData uri="http://schemas.openxmlformats.org/presentationml/2006/ole">
            <p:oleObj spid="_x0000_s62467" name="Równanie" r:id="rId4" imgW="533160" imgH="139680" progId="Equation.3">
              <p:embed/>
            </p:oleObj>
          </a:graphicData>
        </a:graphic>
      </p:graphicFrame>
      <p:graphicFrame>
        <p:nvGraphicFramePr>
          <p:cNvPr id="7" name="Obiekt 6"/>
          <p:cNvGraphicFramePr>
            <a:graphicFrameLocks noChangeAspect="1"/>
          </p:cNvGraphicFramePr>
          <p:nvPr/>
        </p:nvGraphicFramePr>
        <p:xfrm>
          <a:off x="5715000" y="1169988"/>
          <a:ext cx="1044575" cy="457200"/>
        </p:xfrm>
        <a:graphic>
          <a:graphicData uri="http://schemas.openxmlformats.org/presentationml/2006/ole">
            <p:oleObj spid="_x0000_s62468" name="Równanie" r:id="rId5" imgW="4060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dirty="0" err="1" smtClean="0">
                <a:latin typeface="+mn-lt"/>
              </a:rPr>
              <a:t>Pressure</a:t>
            </a:r>
            <a:r>
              <a:rPr lang="pl-PL" sz="3200" dirty="0" smtClean="0">
                <a:latin typeface="+mn-lt"/>
              </a:rPr>
              <a:t> </a:t>
            </a:r>
            <a:r>
              <a:rPr lang="pl-PL" sz="3200" dirty="0" err="1" smtClean="0">
                <a:latin typeface="+mn-lt"/>
              </a:rPr>
              <a:t>control</a:t>
            </a:r>
            <a:r>
              <a:rPr lang="pl-PL" sz="3200" dirty="0" smtClean="0">
                <a:latin typeface="+mn-lt"/>
              </a:rPr>
              <a:t> (</a:t>
            </a:r>
            <a:r>
              <a:rPr lang="pl-PL" sz="3200" dirty="0" err="1" smtClean="0">
                <a:latin typeface="+mn-lt"/>
              </a:rPr>
              <a:t>Berendsen</a:t>
            </a:r>
            <a:r>
              <a:rPr lang="pl-PL" sz="3200" dirty="0" smtClean="0">
                <a:latin typeface="+mn-lt"/>
              </a:rPr>
              <a:t> barostat)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381000" y="990600"/>
          <a:ext cx="6931026" cy="2625725"/>
        </p:xfrm>
        <a:graphic>
          <a:graphicData uri="http://schemas.openxmlformats.org/presentationml/2006/ole">
            <p:oleObj spid="_x0000_s63490" name="Równanie" r:id="rId3" imgW="2412720" imgH="914400" progId="Equation.3">
              <p:embed/>
            </p:oleObj>
          </a:graphicData>
        </a:graphic>
      </p:graphicFrame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57200" y="3951744"/>
            <a:ext cx="6705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L –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system (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box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sizes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pl-PL" sz="2400" i="1" dirty="0" smtClean="0">
                <a:latin typeface="Symbol" pitchFamily="18" charset="2"/>
              </a:rPr>
              <a:t>b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– </a:t>
            </a:r>
            <a:r>
              <a:rPr lang="pl-PL" sz="2400" dirty="0" err="1" smtClean="0">
                <a:latin typeface="Times New Roman" pitchFamily="18" charset="0"/>
              </a:rPr>
              <a:t>isothermal</a:t>
            </a:r>
            <a:r>
              <a:rPr lang="pl-PL" sz="2400" dirty="0" smtClean="0">
                <a:latin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</a:rPr>
              <a:t>compressibility</a:t>
            </a:r>
            <a:r>
              <a:rPr lang="pl-PL" sz="2400" dirty="0" smtClean="0">
                <a:latin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</a:rPr>
              <a:t>coefficient</a:t>
            </a:r>
            <a:endParaRPr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Symbol" pitchFamily="18" charset="2"/>
              </a:rPr>
              <a:t>t</a:t>
            </a:r>
            <a:r>
              <a:rPr lang="en-US" sz="2400" dirty="0">
                <a:latin typeface="Times New Roman" pitchFamily="18" charset="0"/>
              </a:rPr>
              <a:t> – </a:t>
            </a:r>
            <a:r>
              <a:rPr lang="pl-PL" sz="2400" dirty="0" err="1" smtClean="0">
                <a:latin typeface="Times New Roman" pitchFamily="18" charset="0"/>
              </a:rPr>
              <a:t>coupling</a:t>
            </a:r>
            <a:r>
              <a:rPr lang="pl-PL" sz="2400" dirty="0" smtClean="0">
                <a:latin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</a:rPr>
              <a:t>parameter</a:t>
            </a:r>
            <a:endParaRPr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i="1" dirty="0" err="1">
                <a:latin typeface="Symbol" pitchFamily="18" charset="2"/>
              </a:rPr>
              <a:t>D</a:t>
            </a:r>
            <a:r>
              <a:rPr lang="en-US" sz="2400" i="1" dirty="0" err="1">
                <a:latin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</a:rPr>
              <a:t> – </a:t>
            </a:r>
            <a:r>
              <a:rPr lang="pl-PL" sz="2400" dirty="0" smtClean="0">
                <a:latin typeface="Times New Roman" pitchFamily="18" charset="0"/>
              </a:rPr>
              <a:t>time step</a:t>
            </a:r>
            <a:endParaRPr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pl-PL" sz="2400" i="1" dirty="0" err="1" smtClean="0">
                <a:latin typeface="Times New Roman" pitchFamily="18" charset="0"/>
              </a:rPr>
              <a:t>p</a:t>
            </a:r>
            <a:r>
              <a:rPr lang="pl-PL" sz="2400" i="1" baseline="30000" dirty="0" err="1" smtClean="0">
                <a:latin typeface="Times New Roman" pitchFamily="18" charset="0"/>
              </a:rPr>
              <a:t>ext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– </a:t>
            </a:r>
            <a:r>
              <a:rPr lang="pl-PL" sz="2400" dirty="0" err="1" smtClean="0">
                <a:latin typeface="Times New Roman" pitchFamily="18" charset="0"/>
              </a:rPr>
              <a:t>external</a:t>
            </a:r>
            <a:r>
              <a:rPr lang="pl-PL" sz="2400" dirty="0" smtClean="0">
                <a:latin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</a:rPr>
              <a:t>pressure</a:t>
            </a: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52400" y="54114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4000" dirty="0" err="1" smtClean="0">
                <a:latin typeface="+mj-lt"/>
              </a:rPr>
              <a:t>Simplistic</a:t>
            </a:r>
            <a:r>
              <a:rPr lang="pl-PL" sz="4000" dirty="0" smtClean="0">
                <a:latin typeface="+mj-lt"/>
              </a:rPr>
              <a:t> (Euler) </a:t>
            </a:r>
            <a:r>
              <a:rPr lang="pl-PL" sz="4000" dirty="0" err="1" smtClean="0">
                <a:latin typeface="+mj-lt"/>
              </a:rPr>
              <a:t>algorithm</a:t>
            </a:r>
            <a:endParaRPr lang="en-US" sz="4000" dirty="0">
              <a:latin typeface="+mj-lt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838200" y="838200"/>
          <a:ext cx="6908800" cy="5146675"/>
        </p:xfrm>
        <a:graphic>
          <a:graphicData uri="http://schemas.openxmlformats.org/presentationml/2006/ole">
            <p:oleObj spid="_x0000_s28674" name="Równanie" r:id="rId3" imgW="2590560" imgH="1930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600" dirty="0" err="1" smtClean="0">
                <a:latin typeface="+mj-lt"/>
              </a:rPr>
              <a:t>The</a:t>
            </a:r>
            <a:r>
              <a:rPr lang="pl-PL" sz="3600" dirty="0" smtClean="0">
                <a:latin typeface="+mj-lt"/>
              </a:rPr>
              <a:t> </a:t>
            </a:r>
            <a:r>
              <a:rPr lang="pl-PL" sz="3600" dirty="0" err="1" smtClean="0">
                <a:latin typeface="+mj-lt"/>
              </a:rPr>
              <a:t>Verlet</a:t>
            </a:r>
            <a:r>
              <a:rPr lang="pl-PL" sz="3600" dirty="0" smtClean="0">
                <a:latin typeface="+mj-lt"/>
              </a:rPr>
              <a:t> </a:t>
            </a:r>
            <a:r>
              <a:rPr lang="pl-PL" sz="3600" dirty="0" err="1" smtClean="0">
                <a:latin typeface="+mj-lt"/>
              </a:rPr>
              <a:t>algorithm</a:t>
            </a:r>
            <a:r>
              <a:rPr lang="pl-PL" sz="3600" dirty="0" smtClean="0">
                <a:latin typeface="+mj-lt"/>
              </a:rPr>
              <a:t>: </a:t>
            </a:r>
            <a:r>
              <a:rPr lang="pl-PL" sz="3600" dirty="0" err="1" smtClean="0">
                <a:latin typeface="+mj-lt"/>
              </a:rPr>
              <a:t>derivation</a:t>
            </a:r>
            <a:r>
              <a:rPr lang="en-US" sz="3600" dirty="0" smtClean="0">
                <a:latin typeface="+mj-lt"/>
              </a:rPr>
              <a:t>:</a:t>
            </a:r>
            <a:endParaRPr lang="en-US" sz="3600" dirty="0">
              <a:latin typeface="+mj-lt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512820" y="1143000"/>
          <a:ext cx="7488180" cy="4946650"/>
        </p:xfrm>
        <a:graphic>
          <a:graphicData uri="http://schemas.openxmlformats.org/presentationml/2006/ole">
            <p:oleObj spid="_x0000_s2050" name="Równanie" r:id="rId3" imgW="2882880" imgH="1904760" progId="Equation.3">
              <p:embed/>
            </p:oleObj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4800" y="60960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600" dirty="0" err="1" smtClean="0">
                <a:latin typeface="+mj-lt"/>
              </a:rPr>
              <a:t>The</a:t>
            </a:r>
            <a:r>
              <a:rPr lang="pl-PL" sz="3600" dirty="0" smtClean="0">
                <a:latin typeface="+mj-lt"/>
              </a:rPr>
              <a:t> </a:t>
            </a:r>
            <a:r>
              <a:rPr lang="pl-PL" sz="3600" dirty="0" err="1" smtClean="0">
                <a:latin typeface="+mj-lt"/>
              </a:rPr>
              <a:t>velocity-Verlet</a:t>
            </a:r>
            <a:r>
              <a:rPr lang="pl-PL" sz="3600" dirty="0" smtClean="0">
                <a:latin typeface="+mj-lt"/>
              </a:rPr>
              <a:t> </a:t>
            </a:r>
            <a:r>
              <a:rPr lang="pl-PL" sz="3600" dirty="0" err="1" smtClean="0">
                <a:latin typeface="+mj-lt"/>
              </a:rPr>
              <a:t>algorithm</a:t>
            </a:r>
            <a:endParaRPr lang="en-US" sz="3600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pl-PL" sz="2400" b="1" dirty="0" smtClean="0">
                <a:latin typeface="+mj-lt"/>
              </a:rPr>
              <a:t>Step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1: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81000" y="1752600"/>
          <a:ext cx="4495800" cy="1776413"/>
        </p:xfrm>
        <a:graphic>
          <a:graphicData uri="http://schemas.openxmlformats.org/presentationml/2006/ole">
            <p:oleObj spid="_x0000_s3074" name="Równanie" r:id="rId3" imgW="2120760" imgH="838080" progId="Equation.3">
              <p:embed/>
            </p:oleObj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28600" y="3962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 dirty="0" smtClean="0">
                <a:latin typeface="+mj-lt"/>
              </a:rPr>
              <a:t>Step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2:</a:t>
            </a:r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457200" y="4495800"/>
          <a:ext cx="4648200" cy="1858963"/>
        </p:xfrm>
        <a:graphic>
          <a:graphicData uri="http://schemas.openxmlformats.org/presentationml/2006/ole">
            <p:oleObj spid="_x0000_s3075" name="Równanie" r:id="rId4" imgW="222228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dirty="0" err="1" smtClean="0">
                <a:latin typeface="+mj-lt"/>
              </a:rPr>
              <a:t>Relation</a:t>
            </a:r>
            <a:r>
              <a:rPr lang="pl-PL" sz="2400" dirty="0" smtClean="0">
                <a:latin typeface="+mj-lt"/>
              </a:rPr>
              <a:t> to </a:t>
            </a:r>
            <a:r>
              <a:rPr lang="pl-PL" sz="2400" dirty="0" err="1" smtClean="0">
                <a:latin typeface="+mj-lt"/>
              </a:rPr>
              <a:t>the</a:t>
            </a:r>
            <a:r>
              <a:rPr lang="pl-PL" sz="2400" dirty="0" smtClean="0">
                <a:latin typeface="+mj-lt"/>
              </a:rPr>
              <a:t> </a:t>
            </a:r>
            <a:r>
              <a:rPr lang="pl-PL" sz="2400" dirty="0" err="1" smtClean="0">
                <a:latin typeface="+mj-lt"/>
              </a:rPr>
              <a:t>Verlet</a:t>
            </a:r>
            <a:r>
              <a:rPr lang="pl-PL" sz="2400" dirty="0" smtClean="0">
                <a:latin typeface="+mj-lt"/>
              </a:rPr>
              <a:t> </a:t>
            </a:r>
            <a:r>
              <a:rPr lang="pl-PL" sz="2400" dirty="0" err="1" smtClean="0">
                <a:latin typeface="+mj-lt"/>
              </a:rPr>
              <a:t>algorithm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801688" y="1392237"/>
          <a:ext cx="7673975" cy="1884363"/>
        </p:xfrm>
        <a:graphic>
          <a:graphicData uri="http://schemas.openxmlformats.org/presentationml/2006/ole">
            <p:oleObj spid="_x0000_s61442" name="Równanie" r:id="rId3" imgW="361944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600" dirty="0" err="1" smtClean="0">
                <a:latin typeface="+mj-lt"/>
              </a:rPr>
              <a:t>The</a:t>
            </a:r>
            <a:r>
              <a:rPr lang="pl-PL" sz="3600" dirty="0" smtClean="0">
                <a:latin typeface="+mj-lt"/>
              </a:rPr>
              <a:t> </a:t>
            </a:r>
            <a:r>
              <a:rPr lang="pl-PL" sz="3600" dirty="0" err="1" smtClean="0">
                <a:latin typeface="+mj-lt"/>
              </a:rPr>
              <a:t>leapfrog</a:t>
            </a:r>
            <a:r>
              <a:rPr lang="pl-PL" sz="3600" dirty="0" smtClean="0">
                <a:latin typeface="+mj-lt"/>
              </a:rPr>
              <a:t> </a:t>
            </a:r>
            <a:r>
              <a:rPr lang="pl-PL" sz="3600" dirty="0" err="1" smtClean="0">
                <a:latin typeface="+mj-lt"/>
              </a:rPr>
              <a:t>algorithm</a:t>
            </a:r>
            <a:endParaRPr lang="en-US" sz="2400" dirty="0">
              <a:latin typeface="Times New Roman" pitchFamily="18" charset="0"/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457200" y="1143000"/>
          <a:ext cx="4267200" cy="2019300"/>
        </p:xfrm>
        <a:graphic>
          <a:graphicData uri="http://schemas.openxmlformats.org/presentationml/2006/ole">
            <p:oleObj spid="_x0000_s4098" name="Równanie" r:id="rId3" imgW="1879560" imgH="888840" progId="Equation.3">
              <p:embed/>
            </p:oleObj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429000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dirty="0" err="1" smtClean="0">
                <a:latin typeface="+mj-lt"/>
              </a:rPr>
              <a:t>Relation</a:t>
            </a:r>
            <a:r>
              <a:rPr lang="pl-PL" sz="2400" dirty="0" smtClean="0">
                <a:latin typeface="+mj-lt"/>
              </a:rPr>
              <a:t> to </a:t>
            </a:r>
            <a:r>
              <a:rPr lang="pl-PL" sz="2400" dirty="0" err="1" smtClean="0">
                <a:latin typeface="+mj-lt"/>
              </a:rPr>
              <a:t>the</a:t>
            </a:r>
            <a:r>
              <a:rPr lang="pl-PL" sz="2400" dirty="0" smtClean="0">
                <a:latin typeface="+mj-lt"/>
              </a:rPr>
              <a:t> </a:t>
            </a:r>
            <a:r>
              <a:rPr lang="pl-PL" sz="2400" dirty="0" err="1" smtClean="0">
                <a:latin typeface="+mj-lt"/>
              </a:rPr>
              <a:t>Verlet</a:t>
            </a:r>
            <a:r>
              <a:rPr lang="pl-PL" sz="2400" dirty="0" smtClean="0">
                <a:latin typeface="+mj-lt"/>
              </a:rPr>
              <a:t> </a:t>
            </a:r>
            <a:r>
              <a:rPr lang="pl-PL" sz="2400" dirty="0" err="1" smtClean="0">
                <a:latin typeface="+mj-lt"/>
              </a:rPr>
              <a:t>scheme</a:t>
            </a:r>
            <a:r>
              <a:rPr lang="pl-PL" sz="2400" dirty="0" smtClean="0">
                <a:latin typeface="+mj-lt"/>
              </a:rPr>
              <a:t> </a:t>
            </a:r>
            <a:endParaRPr lang="en-US" sz="2400" dirty="0">
              <a:latin typeface="Times New Roman" pitchFamily="18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00075" y="4592638"/>
          <a:ext cx="6486525" cy="1673225"/>
        </p:xfrm>
        <a:graphic>
          <a:graphicData uri="http://schemas.openxmlformats.org/presentationml/2006/ole">
            <p:oleObj spid="_x0000_s4099" name="Równanie" r:id="rId4" imgW="2857320" imgH="736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8382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dirty="0" err="1" smtClean="0">
                <a:latin typeface="+mj-lt"/>
              </a:rPr>
              <a:t>The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three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algorithms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discussed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are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variants</a:t>
            </a:r>
            <a:r>
              <a:rPr lang="pl-PL" sz="2800" dirty="0" smtClean="0">
                <a:latin typeface="+mj-lt"/>
              </a:rPr>
              <a:t> of </a:t>
            </a:r>
            <a:r>
              <a:rPr lang="pl-PL" sz="2800" dirty="0" err="1" smtClean="0">
                <a:latin typeface="+mj-lt"/>
              </a:rPr>
              <a:t>the</a:t>
            </a:r>
            <a:r>
              <a:rPr lang="pl-PL" sz="2800" dirty="0" smtClean="0">
                <a:latin typeface="+mj-lt"/>
              </a:rPr>
              <a:t> same </a:t>
            </a:r>
            <a:r>
              <a:rPr lang="pl-PL" sz="2800" dirty="0" err="1" smtClean="0">
                <a:latin typeface="+mj-lt"/>
              </a:rPr>
              <a:t>algorithm</a:t>
            </a:r>
            <a:r>
              <a:rPr lang="pl-PL" sz="2800" dirty="0" smtClean="0">
                <a:latin typeface="+mj-lt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pl-PL" sz="2800" dirty="0" smtClean="0">
                <a:latin typeface="+mj-lt"/>
              </a:rPr>
              <a:t>All </a:t>
            </a:r>
            <a:r>
              <a:rPr lang="pl-PL" sz="2800" dirty="0" err="1" smtClean="0">
                <a:latin typeface="+mj-lt"/>
              </a:rPr>
              <a:t>three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algorithms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are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reversible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in</a:t>
            </a:r>
            <a:r>
              <a:rPr lang="pl-PL" sz="2800" dirty="0" smtClean="0">
                <a:latin typeface="+mj-lt"/>
              </a:rPr>
              <a:t> time; </a:t>
            </a:r>
            <a:r>
              <a:rPr lang="pl-PL" sz="2800" dirty="0" err="1" smtClean="0">
                <a:latin typeface="+mj-lt"/>
              </a:rPr>
              <a:t>if</a:t>
            </a:r>
            <a:r>
              <a:rPr lang="pl-PL" sz="2800" dirty="0" smtClean="0">
                <a:latin typeface="+mj-lt"/>
              </a:rPr>
              <a:t> run </a:t>
            </a:r>
            <a:r>
              <a:rPr lang="pl-PL" sz="2800" dirty="0" err="1" smtClean="0">
                <a:latin typeface="+mj-lt"/>
              </a:rPr>
              <a:t>backward</a:t>
            </a:r>
            <a:r>
              <a:rPr lang="pl-PL" sz="2800" dirty="0" smtClean="0">
                <a:latin typeface="+mj-lt"/>
              </a:rPr>
              <a:t> for </a:t>
            </a:r>
            <a:r>
              <a:rPr lang="pl-PL" sz="2800" dirty="0" err="1" smtClean="0">
                <a:latin typeface="+mj-lt"/>
              </a:rPr>
              <a:t>the</a:t>
            </a:r>
            <a:r>
              <a:rPr lang="pl-PL" sz="2800" dirty="0" smtClean="0">
                <a:latin typeface="+mj-lt"/>
              </a:rPr>
              <a:t> same time </a:t>
            </a:r>
            <a:r>
              <a:rPr lang="pl-PL" sz="2800" dirty="0" err="1" smtClean="0">
                <a:latin typeface="+mj-lt"/>
              </a:rPr>
              <a:t>they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restore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the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starting</a:t>
            </a:r>
            <a:r>
              <a:rPr lang="pl-PL" sz="2800" dirty="0" smtClean="0">
                <a:latin typeface="+mj-lt"/>
              </a:rPr>
              <a:t> point.</a:t>
            </a:r>
          </a:p>
          <a:p>
            <a:pPr>
              <a:spcBef>
                <a:spcPct val="50000"/>
              </a:spcBef>
            </a:pPr>
            <a:r>
              <a:rPr lang="pl-PL" sz="2800" dirty="0" smtClean="0">
                <a:latin typeface="+mj-lt"/>
              </a:rPr>
              <a:t>All </a:t>
            </a:r>
            <a:r>
              <a:rPr lang="pl-PL" sz="2800" dirty="0" err="1" smtClean="0">
                <a:latin typeface="+mj-lt"/>
              </a:rPr>
              <a:t>these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three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algorithms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have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the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i="1" dirty="0" err="1" smtClean="0">
                <a:latin typeface="+mj-lt"/>
              </a:rPr>
              <a:t>symplectic</a:t>
            </a:r>
            <a:r>
              <a:rPr lang="pl-PL" sz="2800" i="1" dirty="0" smtClean="0">
                <a:latin typeface="+mj-lt"/>
              </a:rPr>
              <a:t> </a:t>
            </a:r>
            <a:r>
              <a:rPr lang="pl-PL" sz="2800" dirty="0" smtClean="0">
                <a:latin typeface="+mj-lt"/>
              </a:rPr>
              <a:t>property: </a:t>
            </a:r>
            <a:r>
              <a:rPr lang="pl-PL" sz="2800" dirty="0" err="1" smtClean="0">
                <a:latin typeface="+mj-lt"/>
              </a:rPr>
              <a:t>the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total</a:t>
            </a:r>
            <a:r>
              <a:rPr lang="pl-PL" sz="2800" dirty="0" smtClean="0">
                <a:latin typeface="+mj-lt"/>
              </a:rPr>
              <a:t> energy </a:t>
            </a:r>
            <a:r>
              <a:rPr lang="pl-PL" sz="2800" dirty="0" err="1" smtClean="0">
                <a:latin typeface="+mj-lt"/>
              </a:rPr>
              <a:t>oscillates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about</a:t>
            </a:r>
            <a:r>
              <a:rPr lang="pl-PL" sz="2800" dirty="0" smtClean="0">
                <a:latin typeface="+mj-lt"/>
              </a:rPr>
              <a:t> a </a:t>
            </a:r>
            <a:r>
              <a:rPr lang="pl-PL" sz="2800" dirty="0" err="1" smtClean="0">
                <a:latin typeface="+mj-lt"/>
              </a:rPr>
              <a:t>value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close</a:t>
            </a:r>
            <a:r>
              <a:rPr lang="pl-PL" sz="2800" dirty="0" smtClean="0">
                <a:latin typeface="+mj-lt"/>
              </a:rPr>
              <a:t> to </a:t>
            </a:r>
            <a:r>
              <a:rPr lang="pl-PL" sz="2800" dirty="0" err="1" smtClean="0">
                <a:latin typeface="+mj-lt"/>
              </a:rPr>
              <a:t>the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initial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total</a:t>
            </a:r>
            <a:r>
              <a:rPr lang="pl-PL" sz="2800" dirty="0" smtClean="0">
                <a:latin typeface="+mj-lt"/>
              </a:rPr>
              <a:t> energy (</a:t>
            </a:r>
            <a:r>
              <a:rPr lang="pl-PL" sz="2800" dirty="0" err="1" smtClean="0">
                <a:latin typeface="+mj-lt"/>
              </a:rPr>
              <a:t>the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i="1" dirty="0" err="1" smtClean="0">
                <a:latin typeface="+mj-lt"/>
              </a:rPr>
              <a:t>shadow</a:t>
            </a:r>
            <a:r>
              <a:rPr lang="pl-PL" sz="2800" i="1" dirty="0" smtClean="0">
                <a:latin typeface="+mj-lt"/>
              </a:rPr>
              <a:t> Hamiltonian</a:t>
            </a:r>
            <a:r>
              <a:rPr lang="pl-PL" sz="2800" dirty="0" smtClean="0">
                <a:latin typeface="+mj-lt"/>
              </a:rPr>
              <a:t>). </a:t>
            </a:r>
            <a:r>
              <a:rPr lang="pl-PL" sz="2800" dirty="0" err="1" smtClean="0">
                <a:latin typeface="+mj-lt"/>
              </a:rPr>
              <a:t>Higher-order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algorithms</a:t>
            </a:r>
            <a:r>
              <a:rPr lang="pl-PL" sz="2800" dirty="0" smtClean="0">
                <a:latin typeface="+mj-lt"/>
              </a:rPr>
              <a:t> (</a:t>
            </a:r>
            <a:r>
              <a:rPr lang="pl-PL" sz="2800" dirty="0" err="1" smtClean="0">
                <a:latin typeface="+mj-lt"/>
              </a:rPr>
              <a:t>e.g</a:t>
            </a:r>
            <a:r>
              <a:rPr lang="pl-PL" sz="2800" dirty="0" smtClean="0">
                <a:latin typeface="+mj-lt"/>
              </a:rPr>
              <a:t>., </a:t>
            </a:r>
            <a:r>
              <a:rPr lang="pl-PL" sz="2800" dirty="0" err="1" smtClean="0">
                <a:latin typeface="+mj-lt"/>
              </a:rPr>
              <a:t>the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Gear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algorithm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don’t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have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this</a:t>
            </a:r>
            <a:r>
              <a:rPr lang="pl-PL" sz="2800" dirty="0" smtClean="0">
                <a:latin typeface="+mj-lt"/>
              </a:rPr>
              <a:t> property.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3920</TotalTime>
  <Words>880</Words>
  <Application>Microsoft Office PowerPoint</Application>
  <PresentationFormat>Pokaz na ekranie (4:3)</PresentationFormat>
  <Paragraphs>138</Paragraphs>
  <Slides>32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32</vt:i4>
      </vt:variant>
    </vt:vector>
  </HeadingPairs>
  <TitlesOfParts>
    <vt:vector size="35" baseType="lpstr">
      <vt:lpstr>Projekt domyślny</vt:lpstr>
      <vt:lpstr>Równanie</vt:lpstr>
      <vt:lpstr>Microsoft Equation 3.0</vt:lpstr>
      <vt:lpstr>Molecular dynamics (1)  Principles and algorithms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Jozef Adam Liwo</dc:creator>
  <cp:lastModifiedBy>Adam</cp:lastModifiedBy>
  <cp:revision>310</cp:revision>
  <dcterms:created xsi:type="dcterms:W3CDTF">2007-02-20T12:26:53Z</dcterms:created>
  <dcterms:modified xsi:type="dcterms:W3CDTF">2015-11-10T07:16:28Z</dcterms:modified>
</cp:coreProperties>
</file>