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71" r:id="rId5"/>
    <p:sldId id="268" r:id="rId6"/>
    <p:sldId id="269" r:id="rId7"/>
    <p:sldId id="270" r:id="rId8"/>
    <p:sldId id="272" r:id="rId9"/>
    <p:sldId id="273" r:id="rId10"/>
    <p:sldId id="274" r:id="rId11"/>
    <p:sldId id="275" r:id="rId12"/>
    <p:sldId id="257" r:id="rId13"/>
    <p:sldId id="260" r:id="rId14"/>
    <p:sldId id="258" r:id="rId15"/>
    <p:sldId id="259" r:id="rId16"/>
    <p:sldId id="276" r:id="rId17"/>
    <p:sldId id="277" r:id="rId18"/>
    <p:sldId id="261" r:id="rId19"/>
    <p:sldId id="263" r:id="rId20"/>
    <p:sldId id="262" r:id="rId21"/>
    <p:sldId id="265" r:id="rId22"/>
    <p:sldId id="264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9.wmf"/><Relationship Id="rId7" Type="http://schemas.openxmlformats.org/officeDocument/2006/relationships/image" Target="../media/image18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20.wmf"/><Relationship Id="rId9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50DE-75A5-41AB-96BD-C7B3FC524B0B}" type="datetimeFigureOut">
              <a:rPr lang="pl-PL" smtClean="0"/>
              <a:pPr/>
              <a:t>2014-11-17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43E4-2B65-4983-AD97-E6F760BA02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50DE-75A5-41AB-96BD-C7B3FC524B0B}" type="datetimeFigureOut">
              <a:rPr lang="pl-PL" smtClean="0"/>
              <a:pPr/>
              <a:t>2014-11-17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43E4-2B65-4983-AD97-E6F760BA02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50DE-75A5-41AB-96BD-C7B3FC524B0B}" type="datetimeFigureOut">
              <a:rPr lang="pl-PL" smtClean="0"/>
              <a:pPr/>
              <a:t>2014-11-17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43E4-2B65-4983-AD97-E6F760BA02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50DE-75A5-41AB-96BD-C7B3FC524B0B}" type="datetimeFigureOut">
              <a:rPr lang="pl-PL" smtClean="0"/>
              <a:pPr/>
              <a:t>2014-11-17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43E4-2B65-4983-AD97-E6F760BA02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50DE-75A5-41AB-96BD-C7B3FC524B0B}" type="datetimeFigureOut">
              <a:rPr lang="pl-PL" smtClean="0"/>
              <a:pPr/>
              <a:t>2014-11-17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43E4-2B65-4983-AD97-E6F760BA02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50DE-75A5-41AB-96BD-C7B3FC524B0B}" type="datetimeFigureOut">
              <a:rPr lang="pl-PL" smtClean="0"/>
              <a:pPr/>
              <a:t>2014-11-17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43E4-2B65-4983-AD97-E6F760BA02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50DE-75A5-41AB-96BD-C7B3FC524B0B}" type="datetimeFigureOut">
              <a:rPr lang="pl-PL" smtClean="0"/>
              <a:pPr/>
              <a:t>2014-11-17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43E4-2B65-4983-AD97-E6F760BA02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50DE-75A5-41AB-96BD-C7B3FC524B0B}" type="datetimeFigureOut">
              <a:rPr lang="pl-PL" smtClean="0"/>
              <a:pPr/>
              <a:t>2014-11-17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43E4-2B65-4983-AD97-E6F760BA02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50DE-75A5-41AB-96BD-C7B3FC524B0B}" type="datetimeFigureOut">
              <a:rPr lang="pl-PL" smtClean="0"/>
              <a:pPr/>
              <a:t>2014-11-17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43E4-2B65-4983-AD97-E6F760BA02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50DE-75A5-41AB-96BD-C7B3FC524B0B}" type="datetimeFigureOut">
              <a:rPr lang="pl-PL" smtClean="0"/>
              <a:pPr/>
              <a:t>2014-11-17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43E4-2B65-4983-AD97-E6F760BA02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50DE-75A5-41AB-96BD-C7B3FC524B0B}" type="datetimeFigureOut">
              <a:rPr lang="pl-PL" smtClean="0"/>
              <a:pPr/>
              <a:t>2014-11-17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43E4-2B65-4983-AD97-E6F760BA02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550DE-75A5-41AB-96BD-C7B3FC524B0B}" type="datetimeFigureOut">
              <a:rPr lang="pl-PL" smtClean="0"/>
              <a:pPr/>
              <a:t>2014-11-17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843E4-2B65-4983-AD97-E6F760BA022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9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4.bin"/><Relationship Id="rId3" Type="http://schemas.openxmlformats.org/officeDocument/2006/relationships/image" Target="../media/image23.png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7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6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3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166887"/>
            <a:ext cx="7772400" cy="1470025"/>
          </a:xfrm>
        </p:spPr>
        <p:txBody>
          <a:bodyPr/>
          <a:lstStyle/>
          <a:p>
            <a:r>
              <a:rPr lang="pl-PL" dirty="0" smtClean="0"/>
              <a:t>Van der </a:t>
            </a:r>
            <a:r>
              <a:rPr lang="pl-PL" dirty="0" err="1" smtClean="0"/>
              <a:t>Waals</a:t>
            </a:r>
            <a:r>
              <a:rPr lang="pl-PL" dirty="0" smtClean="0"/>
              <a:t> </a:t>
            </a:r>
            <a:r>
              <a:rPr lang="pl-PL" dirty="0" err="1" smtClean="0"/>
              <a:t>forces</a:t>
            </a:r>
            <a:r>
              <a:rPr lang="pl-PL" dirty="0" smtClean="0"/>
              <a:t> and </a:t>
            </a:r>
            <a:r>
              <a:rPr lang="pl-PL" dirty="0" err="1" smtClean="0"/>
              <a:t>hydrogen</a:t>
            </a:r>
            <a:r>
              <a:rPr lang="pl-PL" dirty="0" smtClean="0"/>
              <a:t> </a:t>
            </a:r>
            <a:r>
              <a:rPr lang="pl-PL" dirty="0" err="1" smtClean="0"/>
              <a:t>bonds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39552" y="3884855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J. </a:t>
            </a:r>
            <a:r>
              <a:rPr lang="pl-PL" sz="2800" dirty="0" err="1" smtClean="0"/>
              <a:t>Israelichvili</a:t>
            </a:r>
            <a:r>
              <a:rPr lang="pl-PL" sz="2800" dirty="0" smtClean="0"/>
              <a:t>, „</a:t>
            </a:r>
            <a:r>
              <a:rPr lang="pl-PL" sz="2800" dirty="0" err="1" smtClean="0"/>
              <a:t>Intermolecular</a:t>
            </a:r>
            <a:r>
              <a:rPr lang="pl-PL" sz="2800" dirty="0" smtClean="0"/>
              <a:t> and </a:t>
            </a:r>
            <a:r>
              <a:rPr lang="pl-PL" sz="2800" dirty="0" err="1" smtClean="0"/>
              <a:t>Surface</a:t>
            </a:r>
            <a:r>
              <a:rPr lang="pl-PL" sz="2800" dirty="0" smtClean="0"/>
              <a:t> </a:t>
            </a:r>
            <a:r>
              <a:rPr lang="pl-PL" sz="2800" dirty="0" err="1" smtClean="0"/>
              <a:t>Forces</a:t>
            </a:r>
            <a:r>
              <a:rPr lang="pl-PL" sz="2800" dirty="0" smtClean="0"/>
              <a:t>”, </a:t>
            </a:r>
            <a:r>
              <a:rPr lang="pl-PL" sz="2800" dirty="0" err="1" smtClean="0"/>
              <a:t>Academic</a:t>
            </a:r>
            <a:r>
              <a:rPr lang="pl-PL" sz="2800" dirty="0" smtClean="0"/>
              <a:t> Press, London, 1997</a:t>
            </a:r>
            <a:endParaRPr lang="pl-PL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11663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err="1" smtClean="0"/>
              <a:t>Repulsive</a:t>
            </a:r>
            <a:r>
              <a:rPr lang="pl-PL" sz="3600" dirty="0" smtClean="0"/>
              <a:t> </a:t>
            </a:r>
            <a:r>
              <a:rPr lang="pl-PL" sz="3600" dirty="0" err="1" smtClean="0"/>
              <a:t>potentials</a:t>
            </a:r>
            <a:endParaRPr lang="pl-PL" sz="3600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/>
        </p:nvGraphicFramePr>
        <p:xfrm>
          <a:off x="2483768" y="1268760"/>
          <a:ext cx="4178359" cy="4536504"/>
        </p:xfrm>
        <a:graphic>
          <a:graphicData uri="http://schemas.openxmlformats.org/presentationml/2006/ole">
            <p:oleObj spid="_x0000_s9218" name="Równanie" r:id="rId3" imgW="1333440" imgH="1447560" progId="Equation.3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37887"/>
            <a:ext cx="6840760" cy="565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ipsa 21"/>
          <p:cNvSpPr/>
          <p:nvPr/>
        </p:nvSpPr>
        <p:spPr>
          <a:xfrm>
            <a:off x="2067218" y="1052736"/>
            <a:ext cx="3600400" cy="3384376"/>
          </a:xfrm>
          <a:prstGeom prst="ellipse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Elipsa 22"/>
          <p:cNvSpPr/>
          <p:nvPr/>
        </p:nvSpPr>
        <p:spPr>
          <a:xfrm>
            <a:off x="-396552" y="620688"/>
            <a:ext cx="5112568" cy="4998532"/>
          </a:xfrm>
          <a:prstGeom prst="ellipse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Elipsa 23"/>
          <p:cNvSpPr/>
          <p:nvPr/>
        </p:nvSpPr>
        <p:spPr>
          <a:xfrm>
            <a:off x="4343116" y="625222"/>
            <a:ext cx="5397962" cy="5108034"/>
          </a:xfrm>
          <a:prstGeom prst="ellipse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hydrogen</a:t>
            </a:r>
            <a:r>
              <a:rPr lang="pl-PL" dirty="0" smtClean="0"/>
              <a:t> </a:t>
            </a:r>
            <a:r>
              <a:rPr lang="pl-PL" dirty="0" err="1" smtClean="0"/>
              <a:t>bonds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179512" y="4653136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Arial" pitchFamily="34" charset="0"/>
              <a:buChar char="•"/>
            </a:pPr>
            <a:r>
              <a:rPr lang="pl-PL" sz="2400" dirty="0" smtClean="0"/>
              <a:t>X, Y </a:t>
            </a:r>
            <a:r>
              <a:rPr lang="pl-PL" sz="2400" dirty="0" err="1" smtClean="0"/>
              <a:t>are</a:t>
            </a:r>
            <a:r>
              <a:rPr lang="pl-PL" sz="2400" dirty="0" smtClean="0"/>
              <a:t> </a:t>
            </a:r>
            <a:r>
              <a:rPr lang="pl-PL" sz="2400" dirty="0" err="1" smtClean="0"/>
              <a:t>usualy</a:t>
            </a:r>
            <a:r>
              <a:rPr lang="pl-PL" sz="2400" dirty="0" smtClean="0"/>
              <a:t> (99% </a:t>
            </a:r>
            <a:r>
              <a:rPr lang="pl-PL" sz="2400" dirty="0" err="1" smtClean="0"/>
              <a:t>or</a:t>
            </a:r>
            <a:r>
              <a:rPr lang="pl-PL" sz="2400" dirty="0" smtClean="0"/>
              <a:t> so) </a:t>
            </a:r>
            <a:r>
              <a:rPr lang="pl-PL" sz="2400" dirty="0" err="1" smtClean="0"/>
              <a:t>electronegative</a:t>
            </a:r>
            <a:r>
              <a:rPr lang="pl-PL" sz="2400" dirty="0" smtClean="0"/>
              <a:t> </a:t>
            </a:r>
            <a:r>
              <a:rPr lang="pl-PL" sz="2400" dirty="0" err="1" smtClean="0"/>
              <a:t>atoms</a:t>
            </a:r>
            <a:endParaRPr lang="pl-PL" sz="2400" dirty="0"/>
          </a:p>
          <a:p>
            <a:pPr marL="360363" indent="-360363">
              <a:buFont typeface="Arial" pitchFamily="34" charset="0"/>
              <a:buChar char="•"/>
            </a:pPr>
            <a:r>
              <a:rPr lang="pl-PL" sz="2400" dirty="0" smtClean="0">
                <a:latin typeface="Symbol" pitchFamily="18" charset="2"/>
              </a:rPr>
              <a:t>q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usually</a:t>
            </a:r>
            <a:r>
              <a:rPr lang="pl-PL" sz="2400" dirty="0" smtClean="0"/>
              <a:t> </a:t>
            </a:r>
            <a:r>
              <a:rPr lang="pl-PL" sz="2400" dirty="0" err="1" smtClean="0"/>
              <a:t>close</a:t>
            </a:r>
            <a:r>
              <a:rPr lang="pl-PL" sz="2400" dirty="0" smtClean="0"/>
              <a:t> to 180</a:t>
            </a:r>
            <a:r>
              <a:rPr lang="pl-PL" sz="2400" baseline="30000" dirty="0" smtClean="0"/>
              <a:t>o</a:t>
            </a:r>
            <a:r>
              <a:rPr lang="pl-PL" sz="2400" dirty="0" smtClean="0"/>
              <a:t>  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pl-PL" sz="2400" dirty="0"/>
              <a:t>d</a:t>
            </a:r>
            <a:r>
              <a:rPr lang="pl-PL" sz="2400" dirty="0" smtClean="0"/>
              <a:t>(X …Y) &lt; </a:t>
            </a:r>
            <a:r>
              <a:rPr lang="pl-PL" sz="2400" dirty="0" err="1" smtClean="0"/>
              <a:t>r</a:t>
            </a:r>
            <a:r>
              <a:rPr lang="pl-PL" sz="2400" baseline="-25000" dirty="0" err="1" smtClean="0"/>
              <a:t>VDW</a:t>
            </a:r>
            <a:r>
              <a:rPr lang="pl-PL" sz="2400" dirty="0" smtClean="0"/>
              <a:t>(X)+</a:t>
            </a:r>
            <a:r>
              <a:rPr lang="pl-PL" sz="2400" dirty="0" err="1" smtClean="0"/>
              <a:t>r</a:t>
            </a:r>
            <a:r>
              <a:rPr lang="pl-PL" sz="2400" baseline="-25000" dirty="0" err="1" smtClean="0"/>
              <a:t>VDW</a:t>
            </a:r>
            <a:r>
              <a:rPr lang="pl-PL" sz="2400" dirty="0" smtClean="0"/>
              <a:t>(Y); d(</a:t>
            </a:r>
            <a:r>
              <a:rPr lang="pl-PL" sz="2400" dirty="0" err="1" smtClean="0"/>
              <a:t>H…Y</a:t>
            </a:r>
            <a:r>
              <a:rPr lang="pl-PL" sz="2400" dirty="0" smtClean="0"/>
              <a:t>)&lt;</a:t>
            </a:r>
            <a:r>
              <a:rPr lang="pl-PL" sz="2400" dirty="0" err="1" smtClean="0"/>
              <a:t>r</a:t>
            </a:r>
            <a:r>
              <a:rPr lang="pl-PL" sz="2400" baseline="-25000" dirty="0" err="1" smtClean="0"/>
              <a:t>VDW</a:t>
            </a:r>
            <a:r>
              <a:rPr lang="pl-PL" sz="2400" dirty="0" smtClean="0"/>
              <a:t>(H)+</a:t>
            </a:r>
            <a:r>
              <a:rPr lang="pl-PL" sz="2400" dirty="0" err="1" smtClean="0"/>
              <a:t>r</a:t>
            </a:r>
            <a:r>
              <a:rPr lang="pl-PL" sz="2400" baseline="-25000" dirty="0" err="1" smtClean="0"/>
              <a:t>VDW</a:t>
            </a:r>
            <a:r>
              <a:rPr lang="pl-PL" sz="2400" dirty="0" smtClean="0"/>
              <a:t>(Y)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pl-PL" sz="2400" dirty="0" smtClean="0"/>
              <a:t>d(</a:t>
            </a:r>
            <a:r>
              <a:rPr lang="pl-PL" sz="2400" dirty="0" err="1" smtClean="0"/>
              <a:t>X-H</a:t>
            </a:r>
            <a:r>
              <a:rPr lang="pl-PL" sz="2400" dirty="0" smtClean="0"/>
              <a:t>)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greater</a:t>
            </a:r>
            <a:r>
              <a:rPr lang="pl-PL" sz="2400" dirty="0" smtClean="0"/>
              <a:t> </a:t>
            </a:r>
            <a:r>
              <a:rPr lang="pl-PL" sz="2400" dirty="0" err="1" smtClean="0"/>
              <a:t>than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free</a:t>
            </a:r>
            <a:r>
              <a:rPr lang="pl-PL" sz="2400" dirty="0" smtClean="0"/>
              <a:t> </a:t>
            </a:r>
            <a:r>
              <a:rPr lang="pl-PL" sz="2400" dirty="0" err="1" smtClean="0"/>
              <a:t>X-H</a:t>
            </a:r>
            <a:r>
              <a:rPr lang="pl-PL" sz="2400" dirty="0" smtClean="0"/>
              <a:t> </a:t>
            </a:r>
            <a:r>
              <a:rPr lang="pl-PL" sz="2400" dirty="0" err="1" smtClean="0"/>
              <a:t>molecule</a:t>
            </a:r>
            <a:endParaRPr lang="pl-PL" sz="2400" dirty="0" smtClean="0"/>
          </a:p>
          <a:p>
            <a:pPr marL="360363" indent="-360363">
              <a:buFont typeface="Arial" pitchFamily="34" charset="0"/>
              <a:buChar char="•"/>
            </a:pPr>
            <a:r>
              <a:rPr lang="pl-PL" sz="2400" dirty="0" err="1" smtClean="0">
                <a:latin typeface="Symbol" pitchFamily="18" charset="2"/>
              </a:rPr>
              <a:t>d</a:t>
            </a:r>
            <a:r>
              <a:rPr lang="pl-PL" sz="2400" baseline="30000" dirty="0" err="1" smtClean="0"/>
              <a:t>+</a:t>
            </a:r>
            <a:r>
              <a:rPr lang="pl-PL" sz="2400" dirty="0" err="1" smtClean="0"/>
              <a:t>H</a:t>
            </a:r>
            <a:r>
              <a:rPr lang="pl-PL" sz="2400" dirty="0" smtClean="0"/>
              <a:t> and </a:t>
            </a:r>
            <a:r>
              <a:rPr lang="pl-PL" sz="2400" dirty="0" err="1" smtClean="0">
                <a:latin typeface="Symbol" pitchFamily="18" charset="2"/>
              </a:rPr>
              <a:t>d</a:t>
            </a:r>
            <a:r>
              <a:rPr lang="pl-PL" sz="2400" baseline="30000" dirty="0" err="1" smtClean="0"/>
              <a:t>-</a:t>
            </a:r>
            <a:r>
              <a:rPr lang="pl-PL" sz="2400" dirty="0" err="1" smtClean="0"/>
              <a:t>Y</a:t>
            </a:r>
            <a:r>
              <a:rPr lang="pl-PL" sz="2400" dirty="0" smtClean="0"/>
              <a:t> </a:t>
            </a:r>
            <a:r>
              <a:rPr lang="pl-PL" sz="2400" dirty="0" err="1" smtClean="0"/>
              <a:t>are</a:t>
            </a:r>
            <a:r>
              <a:rPr lang="pl-PL" sz="2400" dirty="0" smtClean="0"/>
              <a:t> </a:t>
            </a:r>
            <a:r>
              <a:rPr lang="pl-PL" sz="2400" dirty="0" err="1" smtClean="0"/>
              <a:t>pronounced</a:t>
            </a:r>
            <a:r>
              <a:rPr lang="pl-PL" sz="2400" dirty="0" smtClean="0"/>
              <a:t> </a:t>
            </a:r>
            <a:r>
              <a:rPr lang="pl-PL" sz="2400" dirty="0" err="1" smtClean="0"/>
              <a:t>wrt</a:t>
            </a:r>
            <a:r>
              <a:rPr lang="pl-PL" sz="2400" dirty="0" smtClean="0"/>
              <a:t> </a:t>
            </a:r>
            <a:r>
              <a:rPr lang="pl-PL" sz="2400" dirty="0" err="1" smtClean="0"/>
              <a:t>non-interacting</a:t>
            </a:r>
            <a:r>
              <a:rPr lang="pl-PL" sz="2400" dirty="0" smtClean="0"/>
              <a:t> </a:t>
            </a:r>
            <a:r>
              <a:rPr lang="pl-PL" sz="2400" dirty="0" err="1" smtClean="0"/>
              <a:t>molecules</a:t>
            </a:r>
            <a:r>
              <a:rPr lang="pl-PL" sz="2400" dirty="0" smtClean="0"/>
              <a:t> </a:t>
            </a:r>
            <a:endParaRPr lang="pl-PL" sz="2400" dirty="0"/>
          </a:p>
        </p:txBody>
      </p:sp>
      <p:grpSp>
        <p:nvGrpSpPr>
          <p:cNvPr id="17" name="Grupa 16"/>
          <p:cNvGrpSpPr/>
          <p:nvPr/>
        </p:nvGrpSpPr>
        <p:grpSpPr>
          <a:xfrm>
            <a:off x="1835696" y="1751942"/>
            <a:ext cx="5616624" cy="1911919"/>
            <a:chOff x="2514996" y="1124744"/>
            <a:chExt cx="4217244" cy="1911919"/>
          </a:xfrm>
        </p:grpSpPr>
        <p:sp>
          <p:nvSpPr>
            <p:cNvPr id="5" name="pole tekstowe 4"/>
            <p:cNvSpPr txBox="1"/>
            <p:nvPr/>
          </p:nvSpPr>
          <p:spPr>
            <a:xfrm>
              <a:off x="3811140" y="1725196"/>
              <a:ext cx="504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4000" dirty="0" smtClean="0"/>
                <a:t>H</a:t>
              </a:r>
              <a:endParaRPr lang="pl-PL" sz="4000" dirty="0"/>
            </a:p>
          </p:txBody>
        </p:sp>
        <p:grpSp>
          <p:nvGrpSpPr>
            <p:cNvPr id="16" name="Grupa 15"/>
            <p:cNvGrpSpPr/>
            <p:nvPr/>
          </p:nvGrpSpPr>
          <p:grpSpPr>
            <a:xfrm>
              <a:off x="2514996" y="1124744"/>
              <a:ext cx="4217244" cy="1911919"/>
              <a:chOff x="2514996" y="1157041"/>
              <a:chExt cx="4217244" cy="1911919"/>
            </a:xfrm>
          </p:grpSpPr>
          <p:sp>
            <p:nvSpPr>
              <p:cNvPr id="4" name="pole tekstowe 3"/>
              <p:cNvSpPr txBox="1"/>
              <p:nvPr/>
            </p:nvSpPr>
            <p:spPr>
              <a:xfrm>
                <a:off x="2514996" y="2229252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4000" dirty="0" smtClean="0"/>
                  <a:t>X</a:t>
                </a:r>
                <a:endParaRPr lang="pl-PL" sz="4000" dirty="0"/>
              </a:p>
            </p:txBody>
          </p:sp>
          <p:sp>
            <p:nvSpPr>
              <p:cNvPr id="6" name="pole tekstowe 5"/>
              <p:cNvSpPr txBox="1"/>
              <p:nvPr/>
            </p:nvSpPr>
            <p:spPr>
              <a:xfrm>
                <a:off x="6228184" y="2218790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4000" dirty="0" smtClean="0"/>
                  <a:t>Y</a:t>
                </a:r>
                <a:endParaRPr lang="pl-PL" sz="4000" dirty="0"/>
              </a:p>
            </p:txBody>
          </p:sp>
          <p:cxnSp>
            <p:nvCxnSpPr>
              <p:cNvPr id="8" name="Łącznik prosty 7"/>
              <p:cNvCxnSpPr/>
              <p:nvPr/>
            </p:nvCxnSpPr>
            <p:spPr>
              <a:xfrm flipV="1">
                <a:off x="2901068" y="2073042"/>
                <a:ext cx="995096" cy="43987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Łącznik prosty 11"/>
              <p:cNvCxnSpPr>
                <a:stCxn id="5" idx="3"/>
                <a:endCxn id="6" idx="1"/>
              </p:cNvCxnSpPr>
              <p:nvPr/>
            </p:nvCxnSpPr>
            <p:spPr>
              <a:xfrm>
                <a:off x="4315196" y="2079139"/>
                <a:ext cx="1912988" cy="49359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Łuk 13"/>
              <p:cNvSpPr/>
              <p:nvPr/>
            </p:nvSpPr>
            <p:spPr>
              <a:xfrm rot="7486255">
                <a:off x="3343499" y="1016306"/>
                <a:ext cx="1225667" cy="1507138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ole tekstowe 14"/>
              <p:cNvSpPr txBox="1"/>
              <p:nvPr/>
            </p:nvSpPr>
            <p:spPr>
              <a:xfrm>
                <a:off x="3883148" y="2361074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4000" dirty="0" smtClean="0">
                    <a:latin typeface="Symbol" pitchFamily="18" charset="2"/>
                  </a:rPr>
                  <a:t>q</a:t>
                </a:r>
                <a:endParaRPr lang="pl-PL" sz="4000" dirty="0">
                  <a:latin typeface="Symbol" pitchFamily="18" charset="2"/>
                </a:endParaRPr>
              </a:p>
            </p:txBody>
          </p:sp>
        </p:grpSp>
      </p:grpSp>
      <p:sp>
        <p:nvSpPr>
          <p:cNvPr id="20" name="Prostokąt 19"/>
          <p:cNvSpPr/>
          <p:nvPr/>
        </p:nvSpPr>
        <p:spPr>
          <a:xfrm>
            <a:off x="3707904" y="2174698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latin typeface="Symbol" pitchFamily="18" charset="2"/>
              </a:rPr>
              <a:t>d</a:t>
            </a:r>
            <a:r>
              <a:rPr lang="pl-PL" baseline="30000" dirty="0" smtClean="0"/>
              <a:t>+</a:t>
            </a:r>
            <a:endParaRPr lang="pl-PL" dirty="0"/>
          </a:p>
        </p:txBody>
      </p:sp>
      <p:sp>
        <p:nvSpPr>
          <p:cNvPr id="21" name="Prostokąt 20"/>
          <p:cNvSpPr/>
          <p:nvPr/>
        </p:nvSpPr>
        <p:spPr>
          <a:xfrm>
            <a:off x="7020272" y="2678754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latin typeface="Symbol" pitchFamily="18" charset="2"/>
              </a:rPr>
              <a:t>d</a:t>
            </a:r>
            <a:r>
              <a:rPr lang="pl-PL" baseline="30000" dirty="0"/>
              <a:t>-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veraged hydrogen bond angles in water: 162 degrees; O-H---O distance 1.66 Angstr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7589643" cy="223224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e tekstowe 4"/>
          <p:cNvSpPr txBox="1"/>
          <p:nvPr/>
        </p:nvSpPr>
        <p:spPr>
          <a:xfrm>
            <a:off x="3059832" y="1340768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r</a:t>
            </a:r>
            <a:r>
              <a:rPr lang="pl-PL" sz="2400" baseline="-25000" dirty="0" err="1" smtClean="0"/>
              <a:t>VDW</a:t>
            </a:r>
            <a:r>
              <a:rPr lang="pl-PL" sz="2400" dirty="0" smtClean="0"/>
              <a:t>(O)=1.52 A</a:t>
            </a:r>
          </a:p>
          <a:p>
            <a:r>
              <a:rPr lang="pl-PL" sz="2400" dirty="0" err="1" smtClean="0"/>
              <a:t>r</a:t>
            </a:r>
            <a:r>
              <a:rPr lang="pl-PL" sz="2400" baseline="-25000" dirty="0" err="1" smtClean="0"/>
              <a:t>VDW</a:t>
            </a:r>
            <a:r>
              <a:rPr lang="pl-PL" sz="2400" dirty="0" smtClean="0"/>
              <a:t>(H)=1.09 A</a:t>
            </a:r>
            <a:endParaRPr lang="pl-PL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Types</a:t>
            </a:r>
            <a:r>
              <a:rPr lang="pl-PL" dirty="0" smtClean="0"/>
              <a:t> of </a:t>
            </a:r>
            <a:r>
              <a:rPr lang="pl-PL" dirty="0" err="1" smtClean="0"/>
              <a:t>hydrogen</a:t>
            </a:r>
            <a:r>
              <a:rPr lang="pl-PL" dirty="0" smtClean="0"/>
              <a:t> </a:t>
            </a:r>
            <a:r>
              <a:rPr lang="pl-PL" dirty="0" err="1" smtClean="0"/>
              <a:t>bonds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Weak</a:t>
            </a:r>
            <a:r>
              <a:rPr lang="pl-PL" dirty="0" smtClean="0"/>
              <a:t> (</a:t>
            </a:r>
            <a:r>
              <a:rPr lang="pl-PL" dirty="0" smtClean="0">
                <a:latin typeface="Symbol" pitchFamily="18" charset="2"/>
              </a:rPr>
              <a:t>D</a:t>
            </a:r>
            <a:r>
              <a:rPr lang="pl-PL" dirty="0" smtClean="0"/>
              <a:t>H&lt;1 kcal/mol) </a:t>
            </a:r>
            <a:r>
              <a:rPr lang="pl-PL" dirty="0" err="1" smtClean="0"/>
              <a:t>usually</a:t>
            </a:r>
            <a:r>
              <a:rPr lang="pl-PL" dirty="0" smtClean="0"/>
              <a:t> </a:t>
            </a:r>
            <a:r>
              <a:rPr lang="pl-PL" dirty="0" err="1" smtClean="0"/>
              <a:t>involve</a:t>
            </a:r>
            <a:r>
              <a:rPr lang="pl-PL" dirty="0" smtClean="0"/>
              <a:t> non-polar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weakly</a:t>
            </a:r>
            <a:r>
              <a:rPr lang="pl-PL" dirty="0" smtClean="0"/>
              <a:t> polar </a:t>
            </a:r>
            <a:r>
              <a:rPr lang="pl-PL" dirty="0" err="1" smtClean="0"/>
              <a:t>groups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Moderately</a:t>
            </a:r>
            <a:r>
              <a:rPr lang="pl-PL" dirty="0" smtClean="0"/>
              <a:t> </a:t>
            </a:r>
            <a:r>
              <a:rPr lang="pl-PL" dirty="0" err="1" smtClean="0"/>
              <a:t>strong</a:t>
            </a:r>
            <a:r>
              <a:rPr lang="pl-PL" dirty="0"/>
              <a:t> </a:t>
            </a:r>
            <a:r>
              <a:rPr lang="pl-PL" dirty="0" smtClean="0"/>
              <a:t>(1&lt;</a:t>
            </a:r>
            <a:r>
              <a:rPr lang="pl-PL" dirty="0" smtClean="0">
                <a:latin typeface="Symbol" pitchFamily="18" charset="2"/>
              </a:rPr>
              <a:t>D</a:t>
            </a:r>
            <a:r>
              <a:rPr lang="pl-PL" dirty="0" smtClean="0"/>
              <a:t>H&lt;20 kcal/mol) </a:t>
            </a:r>
            <a:r>
              <a:rPr lang="pl-PL" dirty="0" err="1" smtClean="0"/>
              <a:t>involve</a:t>
            </a:r>
            <a:r>
              <a:rPr lang="pl-PL" dirty="0" smtClean="0"/>
              <a:t> polar </a:t>
            </a:r>
            <a:r>
              <a:rPr lang="pl-PL" dirty="0" err="1" smtClean="0"/>
              <a:t>groups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Strong</a:t>
            </a:r>
            <a:r>
              <a:rPr lang="pl-PL" dirty="0" smtClean="0"/>
              <a:t> (</a:t>
            </a:r>
            <a:r>
              <a:rPr lang="pl-PL" dirty="0" smtClean="0">
                <a:latin typeface="Symbol" pitchFamily="18" charset="2"/>
              </a:rPr>
              <a:t>D</a:t>
            </a:r>
            <a:r>
              <a:rPr lang="pl-PL" dirty="0" smtClean="0"/>
              <a:t>H&gt;20 kcal/mol) </a:t>
            </a:r>
            <a:r>
              <a:rPr lang="pl-PL" dirty="0" err="1" smtClean="0"/>
              <a:t>involve</a:t>
            </a:r>
            <a:r>
              <a:rPr lang="pl-PL" dirty="0" smtClean="0"/>
              <a:t> </a:t>
            </a:r>
            <a:r>
              <a:rPr lang="pl-PL" dirty="0" err="1" smtClean="0"/>
              <a:t>ions</a:t>
            </a:r>
            <a:r>
              <a:rPr lang="pl-PL" dirty="0" smtClean="0"/>
              <a:t>. </a:t>
            </a:r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Examples</a:t>
            </a:r>
            <a:endParaRPr lang="pl-P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1347128" cy="219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980728"/>
            <a:ext cx="2808312" cy="206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Averaged hydrogen bond angles in water: 162 degrees; O-H---O distance 1.66 Angstr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01008"/>
            <a:ext cx="3125147" cy="91916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680393"/>
            <a:ext cx="3024336" cy="198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7596336" y="170080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weak</a:t>
            </a:r>
            <a:endParaRPr lang="pl-PL" sz="2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7308304" y="3789040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/>
              <a:t>m</a:t>
            </a:r>
            <a:r>
              <a:rPr lang="pl-PL" sz="2400" dirty="0" err="1" smtClean="0"/>
              <a:t>oderately</a:t>
            </a:r>
            <a:r>
              <a:rPr lang="pl-PL" sz="2400" dirty="0" smtClean="0"/>
              <a:t> </a:t>
            </a:r>
            <a:r>
              <a:rPr lang="pl-PL" sz="2400" dirty="0" err="1" smtClean="0"/>
              <a:t>strong</a:t>
            </a:r>
            <a:endParaRPr lang="pl-PL" sz="24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7452320" y="558924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strong</a:t>
            </a:r>
            <a:endParaRPr lang="pl-PL" sz="2400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4797152"/>
            <a:ext cx="23431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H-bonds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proteins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backbone-backbone</a:t>
            </a:r>
            <a:endParaRPr lang="pl-PL" dirty="0" smtClean="0"/>
          </a:p>
          <a:p>
            <a:r>
              <a:rPr lang="pl-PL" dirty="0" err="1" smtClean="0"/>
              <a:t>backbone-sidechain</a:t>
            </a:r>
            <a:endParaRPr lang="pl-PL" dirty="0" smtClean="0"/>
          </a:p>
          <a:p>
            <a:r>
              <a:rPr lang="pl-PL" dirty="0" err="1" smtClean="0"/>
              <a:t>sidechain-sidechain</a:t>
            </a:r>
            <a:endParaRPr lang="pl-PL" dirty="0" smtClean="0"/>
          </a:p>
          <a:p>
            <a:r>
              <a:rPr lang="pl-PL" dirty="0" err="1" smtClean="0"/>
              <a:t>backbone-solvent</a:t>
            </a:r>
            <a:endParaRPr lang="pl-PL" dirty="0" smtClean="0"/>
          </a:p>
          <a:p>
            <a:r>
              <a:rPr lang="pl-PL" dirty="0" err="1" smtClean="0"/>
              <a:t>s</a:t>
            </a:r>
            <a:r>
              <a:rPr lang="pl-PL" dirty="0" err="1" smtClean="0"/>
              <a:t>idechain-solvent</a:t>
            </a:r>
            <a:endParaRPr lang="pl-P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l-PL" dirty="0" err="1" smtClean="0"/>
              <a:t>Examples</a:t>
            </a:r>
            <a:endParaRPr lang="pl-PL" dirty="0"/>
          </a:p>
        </p:txBody>
      </p:sp>
      <p:pic>
        <p:nvPicPr>
          <p:cNvPr id="11266" name="Picture 2" descr="http://previews.figshare.com/970910/preview_9709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5010150" cy="3743325"/>
          </a:xfrm>
          <a:prstGeom prst="rect">
            <a:avLst/>
          </a:prstGeom>
          <a:noFill/>
        </p:spPr>
      </p:pic>
      <p:pic>
        <p:nvPicPr>
          <p:cNvPr id="11268" name="Picture 4" descr="http://withfriendship.com/images/g/33606/what-is-an-alpha-helix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205955"/>
            <a:ext cx="567690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435280" cy="850106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Hydrogen</a:t>
            </a:r>
            <a:r>
              <a:rPr lang="pl-PL" dirty="0" smtClean="0"/>
              <a:t> </a:t>
            </a:r>
            <a:r>
              <a:rPr lang="pl-PL" dirty="0" err="1" smtClean="0"/>
              <a:t>bonding</a:t>
            </a:r>
            <a:r>
              <a:rPr lang="pl-PL" dirty="0" smtClean="0"/>
              <a:t> and proton transfer</a:t>
            </a:r>
            <a:endParaRPr lang="pl-PL" dirty="0"/>
          </a:p>
        </p:txBody>
      </p:sp>
      <p:pic>
        <p:nvPicPr>
          <p:cNvPr id="4" name="Obraz 3" descr="hbond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6095239" cy="457142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475656" y="580526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X</a:t>
            </a:r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139952" y="582001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H</a:t>
            </a:r>
            <a:endParaRPr lang="pl-PL" sz="2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948264" y="580526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Y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195736" y="483954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X-H…Y</a:t>
            </a:r>
            <a:endParaRPr lang="pl-PL" sz="2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724128" y="486916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X</a:t>
            </a:r>
            <a:r>
              <a:rPr lang="pl-PL" sz="2400" baseline="30000" dirty="0" err="1" smtClean="0"/>
              <a:t>-</a:t>
            </a:r>
            <a:r>
              <a:rPr lang="pl-PL" sz="2400" dirty="0" err="1" smtClean="0"/>
              <a:t>…H-Y</a:t>
            </a:r>
            <a:r>
              <a:rPr lang="pl-PL" sz="2400" baseline="30000" dirty="0" smtClean="0"/>
              <a:t>+</a:t>
            </a:r>
            <a:endParaRPr lang="pl-PL" sz="2400" baseline="30000" dirty="0"/>
          </a:p>
        </p:txBody>
      </p:sp>
      <p:cxnSp>
        <p:nvCxnSpPr>
          <p:cNvPr id="11" name="Łącznik prosty ze strzałką 10"/>
          <p:cNvCxnSpPr/>
          <p:nvPr/>
        </p:nvCxnSpPr>
        <p:spPr>
          <a:xfrm flipV="1">
            <a:off x="7740352" y="1484784"/>
            <a:ext cx="0" cy="41044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7740352" y="2780928"/>
            <a:ext cx="677108" cy="13681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pl-PL" sz="3200" dirty="0" err="1" smtClean="0"/>
              <a:t>polarity</a:t>
            </a:r>
            <a:endParaRPr lang="pl-PL" sz="3200" dirty="0"/>
          </a:p>
        </p:txBody>
      </p:sp>
      <p:cxnSp>
        <p:nvCxnSpPr>
          <p:cNvPr id="14" name="Łącznik prosty ze strzałką 13"/>
          <p:cNvCxnSpPr>
            <a:stCxn id="6" idx="3"/>
          </p:cNvCxnSpPr>
          <p:nvPr/>
        </p:nvCxnSpPr>
        <p:spPr>
          <a:xfrm flipV="1">
            <a:off x="4499992" y="6021288"/>
            <a:ext cx="2304256" cy="29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>
            <a:stCxn id="6" idx="1"/>
            <a:endCxn id="5" idx="3"/>
          </p:cNvCxnSpPr>
          <p:nvPr/>
        </p:nvCxnSpPr>
        <p:spPr>
          <a:xfrm flipH="1" flipV="1">
            <a:off x="1835696" y="6036097"/>
            <a:ext cx="2304256" cy="14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Symmetric</a:t>
            </a:r>
            <a:r>
              <a:rPr lang="pl-PL" dirty="0" smtClean="0"/>
              <a:t> </a:t>
            </a:r>
            <a:r>
              <a:rPr lang="pl-PL" dirty="0" err="1" smtClean="0"/>
              <a:t>hydrogen</a:t>
            </a:r>
            <a:r>
              <a:rPr lang="pl-PL" dirty="0" smtClean="0"/>
              <a:t> </a:t>
            </a:r>
            <a:r>
              <a:rPr lang="pl-PL" dirty="0" err="1" smtClean="0"/>
              <a:t>bonds</a:t>
            </a:r>
            <a:endParaRPr lang="pl-PL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4536504" cy="568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96752"/>
            <a:ext cx="37242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5004048" y="328498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Kojić-Prodić</a:t>
            </a:r>
            <a:r>
              <a:rPr lang="pl-PL" dirty="0" smtClean="0"/>
              <a:t> &amp; </a:t>
            </a:r>
            <a:r>
              <a:rPr lang="pl-PL" dirty="0" err="1" smtClean="0"/>
              <a:t>Molcanov</a:t>
            </a:r>
            <a:r>
              <a:rPr lang="pl-PL" dirty="0" smtClean="0"/>
              <a:t>, A</a:t>
            </a:r>
            <a:r>
              <a:rPr lang="pl-PL" i="1" dirty="0" smtClean="0"/>
              <a:t>cta </a:t>
            </a:r>
            <a:r>
              <a:rPr lang="pl-PL" i="1" dirty="0" err="1" smtClean="0"/>
              <a:t>Chim</a:t>
            </a:r>
            <a:r>
              <a:rPr lang="pl-PL" i="1" dirty="0" smtClean="0"/>
              <a:t>. </a:t>
            </a:r>
            <a:r>
              <a:rPr lang="pl-PL" i="1" dirty="0" err="1" smtClean="0"/>
              <a:t>Slov</a:t>
            </a:r>
            <a:r>
              <a:rPr lang="pl-PL" i="1" dirty="0" smtClean="0"/>
              <a:t>.</a:t>
            </a:r>
            <a:r>
              <a:rPr lang="pl-PL" dirty="0" smtClean="0"/>
              <a:t>, 2008, 55, 692-708 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Types</a:t>
            </a:r>
            <a:r>
              <a:rPr lang="pl-PL" dirty="0" smtClean="0"/>
              <a:t> of „</a:t>
            </a:r>
            <a:r>
              <a:rPr lang="pl-PL" dirty="0" err="1" smtClean="0"/>
              <a:t>weak</a:t>
            </a:r>
            <a:r>
              <a:rPr lang="pl-PL" dirty="0" smtClean="0"/>
              <a:t>” </a:t>
            </a:r>
            <a:r>
              <a:rPr lang="pl-PL" dirty="0" err="1" smtClean="0"/>
              <a:t>interactions</a:t>
            </a:r>
            <a:endParaRPr lang="pl-PL" dirty="0"/>
          </a:p>
        </p:txBody>
      </p:sp>
      <p:pic>
        <p:nvPicPr>
          <p:cNvPr id="4" name="Obraz 3" descr="tablein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8610994" cy="621120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Autofit/>
          </a:bodyPr>
          <a:lstStyle/>
          <a:p>
            <a:r>
              <a:rPr lang="pl-PL" sz="3200" dirty="0" err="1" smtClean="0"/>
              <a:t>H-bonding</a:t>
            </a:r>
            <a:r>
              <a:rPr lang="pl-PL" sz="3200" dirty="0" smtClean="0"/>
              <a:t> energy </a:t>
            </a:r>
            <a:r>
              <a:rPr lang="pl-PL" sz="3200" dirty="0" err="1" smtClean="0"/>
              <a:t>surfaces</a:t>
            </a:r>
            <a:r>
              <a:rPr lang="pl-PL" sz="3200" dirty="0" smtClean="0"/>
              <a:t> </a:t>
            </a:r>
            <a:r>
              <a:rPr lang="pl-PL" sz="3200" dirty="0" err="1" smtClean="0"/>
              <a:t>are</a:t>
            </a:r>
            <a:r>
              <a:rPr lang="pl-PL" sz="3200" dirty="0" smtClean="0"/>
              <a:t> </a:t>
            </a:r>
            <a:r>
              <a:rPr lang="pl-PL" sz="3200" dirty="0" err="1" smtClean="0"/>
              <a:t>reflected</a:t>
            </a:r>
            <a:r>
              <a:rPr lang="pl-PL" sz="3200" dirty="0" smtClean="0"/>
              <a:t> </a:t>
            </a:r>
            <a:r>
              <a:rPr lang="pl-PL" sz="3200" dirty="0" err="1" smtClean="0"/>
              <a:t>in</a:t>
            </a:r>
            <a:r>
              <a:rPr lang="pl-PL" sz="3200" dirty="0" smtClean="0"/>
              <a:t> </a:t>
            </a:r>
            <a:r>
              <a:rPr lang="pl-PL" sz="3200" dirty="0" err="1" smtClean="0"/>
              <a:t>structural</a:t>
            </a:r>
            <a:r>
              <a:rPr lang="pl-PL" sz="3200" dirty="0" smtClean="0"/>
              <a:t> </a:t>
            </a:r>
            <a:r>
              <a:rPr lang="pl-PL" sz="3200" dirty="0" err="1" smtClean="0"/>
              <a:t>structures</a:t>
            </a:r>
            <a:endParaRPr lang="pl-PL" sz="3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5112568" cy="46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539552" y="608400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H.B. </a:t>
            </a:r>
            <a:r>
              <a:rPr lang="pl-PL" dirty="0" err="1" smtClean="0"/>
              <a:t>Burgi</a:t>
            </a:r>
            <a:r>
              <a:rPr lang="pl-PL" dirty="0" smtClean="0"/>
              <a:t>, J.D. </a:t>
            </a:r>
            <a:r>
              <a:rPr lang="pl-PL" dirty="0" err="1" smtClean="0"/>
              <a:t>Dunitz</a:t>
            </a:r>
            <a:r>
              <a:rPr lang="pl-PL" dirty="0" smtClean="0"/>
              <a:t>, </a:t>
            </a:r>
            <a:r>
              <a:rPr lang="pl-PL" i="1" dirty="0" err="1" smtClean="0"/>
              <a:t>Acc</a:t>
            </a:r>
            <a:r>
              <a:rPr lang="pl-PL" i="1" dirty="0" smtClean="0"/>
              <a:t>. </a:t>
            </a:r>
            <a:r>
              <a:rPr lang="pl-PL" i="1" dirty="0" err="1" smtClean="0"/>
              <a:t>Chem</a:t>
            </a:r>
            <a:r>
              <a:rPr lang="pl-PL" i="1" dirty="0" smtClean="0"/>
              <a:t>. </a:t>
            </a:r>
            <a:r>
              <a:rPr lang="pl-PL" i="1" dirty="0" err="1" smtClean="0"/>
              <a:t>Res</a:t>
            </a:r>
            <a:r>
              <a:rPr lang="pl-PL" i="1" dirty="0" smtClean="0"/>
              <a:t>., </a:t>
            </a:r>
            <a:r>
              <a:rPr lang="pl-PL" dirty="0" smtClean="0"/>
              <a:t>1983, </a:t>
            </a:r>
            <a:r>
              <a:rPr lang="pl-PL" b="1" dirty="0" smtClean="0"/>
              <a:t>16</a:t>
            </a:r>
            <a:r>
              <a:rPr lang="pl-PL" dirty="0" smtClean="0"/>
              <a:t>, 153-161  </a:t>
            </a:r>
            <a:endParaRPr lang="pl-P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pl-PL" dirty="0" smtClean="0"/>
              <a:t>Energy </a:t>
            </a:r>
            <a:r>
              <a:rPr lang="pl-PL" dirty="0" err="1" smtClean="0"/>
              <a:t>decomposition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1224136"/>
          </a:xfrm>
        </p:spPr>
        <p:txBody>
          <a:bodyPr/>
          <a:lstStyle/>
          <a:p>
            <a:pPr>
              <a:buNone/>
            </a:pPr>
            <a:r>
              <a:rPr lang="pl-PL" dirty="0" err="1" smtClean="0"/>
              <a:t>E=E</a:t>
            </a:r>
            <a:r>
              <a:rPr lang="pl-PL" baseline="-25000" dirty="0" err="1" smtClean="0"/>
              <a:t>SX</a:t>
            </a:r>
            <a:r>
              <a:rPr lang="pl-PL" dirty="0" err="1" smtClean="0"/>
              <a:t>+E</a:t>
            </a:r>
            <a:r>
              <a:rPr lang="pl-PL" baseline="-25000" dirty="0" err="1" smtClean="0"/>
              <a:t>POL</a:t>
            </a:r>
            <a:r>
              <a:rPr lang="pl-PL" dirty="0" err="1" smtClean="0"/>
              <a:t>+E</a:t>
            </a:r>
            <a:r>
              <a:rPr lang="pl-PL" baseline="-25000" dirty="0" err="1" smtClean="0"/>
              <a:t>CT</a:t>
            </a:r>
            <a:r>
              <a:rPr lang="pl-PL" dirty="0" err="1" smtClean="0"/>
              <a:t>+E</a:t>
            </a:r>
            <a:r>
              <a:rPr lang="pl-PL" baseline="-25000" dirty="0" err="1" smtClean="0"/>
              <a:t>DISP</a:t>
            </a:r>
            <a:endParaRPr lang="pl-PL" baseline="-25000" dirty="0" smtClean="0"/>
          </a:p>
          <a:p>
            <a:pPr>
              <a:buNone/>
            </a:pPr>
            <a:r>
              <a:rPr lang="pl-PL" dirty="0" err="1" smtClean="0"/>
              <a:t>E=E</a:t>
            </a:r>
            <a:r>
              <a:rPr lang="pl-PL" baseline="-25000" dirty="0" err="1" smtClean="0"/>
              <a:t>ES</a:t>
            </a:r>
            <a:r>
              <a:rPr lang="pl-PL" dirty="0" err="1" smtClean="0"/>
              <a:t>+E</a:t>
            </a:r>
            <a:r>
              <a:rPr lang="pl-PL" baseline="-25000" dirty="0" err="1" smtClean="0"/>
              <a:t>XC</a:t>
            </a:r>
            <a:r>
              <a:rPr lang="pl-PL" dirty="0" err="1" smtClean="0"/>
              <a:t>+E</a:t>
            </a:r>
            <a:r>
              <a:rPr lang="pl-PL" baseline="-25000" dirty="0" err="1" smtClean="0"/>
              <a:t>POL</a:t>
            </a:r>
            <a:r>
              <a:rPr lang="pl-PL" dirty="0" err="1" smtClean="0"/>
              <a:t>+E</a:t>
            </a:r>
            <a:r>
              <a:rPr lang="pl-PL" baseline="-25000" dirty="0" err="1" smtClean="0"/>
              <a:t>CT</a:t>
            </a:r>
            <a:endParaRPr lang="pl-PL" baseline="-25000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3744416" cy="3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40474"/>
            <a:ext cx="4067944" cy="47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251520" y="6093296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/>
              <a:t>Singh</a:t>
            </a:r>
            <a:r>
              <a:rPr lang="pl-PL" sz="2000" dirty="0" smtClean="0"/>
              <a:t> and </a:t>
            </a:r>
            <a:r>
              <a:rPr lang="pl-PL" sz="2000" dirty="0" err="1" smtClean="0"/>
              <a:t>Kollman</a:t>
            </a:r>
            <a:r>
              <a:rPr lang="pl-PL" sz="2000" dirty="0" smtClean="0"/>
              <a:t>, </a:t>
            </a:r>
            <a:r>
              <a:rPr lang="pl-PL" sz="2000" i="1" dirty="0" smtClean="0"/>
              <a:t>J. </a:t>
            </a:r>
            <a:r>
              <a:rPr lang="pl-PL" sz="2000" i="1" dirty="0" err="1" smtClean="0"/>
              <a:t>Chem</a:t>
            </a:r>
            <a:r>
              <a:rPr lang="pl-PL" sz="2000" i="1" dirty="0" smtClean="0"/>
              <a:t>. </a:t>
            </a:r>
            <a:r>
              <a:rPr lang="pl-PL" sz="2000" i="1" dirty="0" err="1" smtClean="0"/>
              <a:t>Phys</a:t>
            </a:r>
            <a:r>
              <a:rPr lang="pl-PL" sz="2000" i="1" dirty="0" smtClean="0"/>
              <a:t>.</a:t>
            </a:r>
            <a:r>
              <a:rPr lang="pl-PL" sz="2000" dirty="0" smtClean="0"/>
              <a:t>, 1985, 83, 4033-4040</a:t>
            </a:r>
            <a:endParaRPr lang="pl-PL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6632"/>
            <a:ext cx="6862581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1043608" y="638132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Korochowiec</a:t>
            </a:r>
            <a:r>
              <a:rPr lang="pl-PL" dirty="0" smtClean="0"/>
              <a:t> et al., </a:t>
            </a:r>
            <a:r>
              <a:rPr lang="pl-PL" i="1" dirty="0" smtClean="0"/>
              <a:t>J. </a:t>
            </a:r>
            <a:r>
              <a:rPr lang="pl-PL" i="1" dirty="0" err="1" smtClean="0"/>
              <a:t>Chem</a:t>
            </a:r>
            <a:r>
              <a:rPr lang="pl-PL" i="1" dirty="0" smtClean="0"/>
              <a:t>. </a:t>
            </a:r>
            <a:r>
              <a:rPr lang="pl-PL" i="1" dirty="0" err="1" smtClean="0"/>
              <a:t>Phys</a:t>
            </a:r>
            <a:r>
              <a:rPr lang="pl-PL" i="1" dirty="0" smtClean="0"/>
              <a:t>.</a:t>
            </a:r>
            <a:r>
              <a:rPr lang="pl-PL" dirty="0" smtClean="0"/>
              <a:t>,  2000, 112, 1623-1632 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table-in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87406"/>
            <a:ext cx="8568952" cy="5077898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5496" y="44624"/>
            <a:ext cx="8964488" cy="648072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Types</a:t>
            </a:r>
            <a:r>
              <a:rPr lang="pl-PL" dirty="0" smtClean="0"/>
              <a:t> of „</a:t>
            </a:r>
            <a:r>
              <a:rPr lang="pl-PL" dirty="0" err="1" smtClean="0"/>
              <a:t>weak</a:t>
            </a:r>
            <a:r>
              <a:rPr lang="pl-PL" dirty="0" smtClean="0"/>
              <a:t>” </a:t>
            </a:r>
            <a:r>
              <a:rPr lang="pl-PL" dirty="0" err="1" smtClean="0"/>
              <a:t>interactions</a:t>
            </a:r>
            <a:r>
              <a:rPr lang="pl-PL" dirty="0" smtClean="0"/>
              <a:t> (</a:t>
            </a:r>
            <a:r>
              <a:rPr lang="pl-PL" dirty="0" err="1" smtClean="0"/>
              <a:t>continued</a:t>
            </a:r>
            <a:r>
              <a:rPr lang="pl-PL" dirty="0" smtClean="0"/>
              <a:t>)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5959737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 descr="peptidegrou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660147" y="2229301"/>
            <a:ext cx="5004048" cy="2291893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79512" y="44624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0" dirty="0" err="1" smtClean="0">
                <a:latin typeface="Arial" pitchFamily="34" charset="0"/>
                <a:cs typeface="Arial" pitchFamily="34" charset="0"/>
              </a:rPr>
              <a:t>Interactions</a:t>
            </a:r>
            <a:r>
              <a:rPr lang="pl-PL" sz="2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b="0" dirty="0" err="1" smtClean="0">
                <a:latin typeface="Arial" pitchFamily="34" charset="0"/>
                <a:cs typeface="Arial" pitchFamily="34" charset="0"/>
              </a:rPr>
              <a:t>between</a:t>
            </a:r>
            <a:r>
              <a:rPr lang="pl-PL" sz="2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b="0" dirty="0" err="1" smtClean="0">
                <a:latin typeface="Arial" pitchFamily="34" charset="0"/>
                <a:cs typeface="Arial" pitchFamily="34" charset="0"/>
              </a:rPr>
              <a:t>backbone</a:t>
            </a:r>
            <a:r>
              <a:rPr lang="pl-PL" sz="2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b="0" dirty="0" err="1" smtClean="0">
                <a:latin typeface="Arial" pitchFamily="34" charset="0"/>
                <a:cs typeface="Arial" pitchFamily="34" charset="0"/>
              </a:rPr>
              <a:t>peptide</a:t>
            </a:r>
            <a:r>
              <a:rPr lang="pl-PL" sz="2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b="0" dirty="0" err="1" smtClean="0">
                <a:latin typeface="Arial" pitchFamily="34" charset="0"/>
                <a:cs typeface="Arial" pitchFamily="34" charset="0"/>
              </a:rPr>
              <a:t>groups</a:t>
            </a:r>
            <a:endParaRPr lang="pl-PL" sz="2800" b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Łącznik prosty ze strzałką 6"/>
          <p:cNvCxnSpPr/>
          <p:nvPr/>
        </p:nvCxnSpPr>
        <p:spPr bwMode="auto">
          <a:xfrm flipH="1" flipV="1">
            <a:off x="1682155" y="4302621"/>
            <a:ext cx="316607" cy="898004"/>
          </a:xfrm>
          <a:prstGeom prst="straightConnector1">
            <a:avLst/>
          </a:prstGeom>
          <a:noFill/>
          <a:ln w="38100" cap="flat" cmpd="sng" algn="ctr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olid"/>
            <a:round/>
            <a:headEnd type="stealth" w="med" len="med"/>
            <a:tailEnd type="none"/>
          </a:ln>
          <a:effectLst/>
        </p:spPr>
      </p:cxnSp>
      <p:sp>
        <p:nvSpPr>
          <p:cNvPr id="10" name="pole tekstowe 9"/>
          <p:cNvSpPr txBox="1"/>
          <p:nvPr/>
        </p:nvSpPr>
        <p:spPr>
          <a:xfrm>
            <a:off x="1331640" y="177281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Symbol" pitchFamily="18" charset="2"/>
              </a:rPr>
              <a:t>m</a:t>
            </a:r>
            <a:r>
              <a:rPr lang="pl-PL" sz="2000" baseline="-25000" dirty="0" err="1" smtClean="0"/>
              <a:t>j</a:t>
            </a:r>
            <a:endParaRPr lang="pl-PL" sz="2000" baseline="-250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682155" y="407707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Symbol" pitchFamily="18" charset="2"/>
              </a:rPr>
              <a:t>m</a:t>
            </a:r>
            <a:r>
              <a:rPr lang="pl-PL" sz="2000" baseline="-25000" dirty="0" smtClean="0"/>
              <a:t>i</a:t>
            </a:r>
            <a:endParaRPr lang="pl-PL" sz="2000" baseline="-25000" dirty="0"/>
          </a:p>
        </p:txBody>
      </p:sp>
      <p:graphicFrame>
        <p:nvGraphicFramePr>
          <p:cNvPr id="13" name="Obiekt 12"/>
          <p:cNvGraphicFramePr>
            <a:graphicFrameLocks noChangeAspect="1"/>
          </p:cNvGraphicFramePr>
          <p:nvPr/>
        </p:nvGraphicFramePr>
        <p:xfrm>
          <a:off x="185166" y="5733256"/>
          <a:ext cx="8923338" cy="1027113"/>
        </p:xfrm>
        <a:graphic>
          <a:graphicData uri="http://schemas.openxmlformats.org/presentationml/2006/ole">
            <p:oleObj spid="_x0000_s1026" name="Równanie" r:id="rId4" imgW="5079960" imgH="583920" progId="Equation.3">
              <p:embed/>
            </p:oleObj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971600" y="47251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p</a:t>
            </a:r>
            <a:r>
              <a:rPr lang="pl-PL" sz="2800" baseline="-25000" dirty="0" smtClean="0"/>
              <a:t>i</a:t>
            </a:r>
            <a:endParaRPr lang="pl-PL" sz="2800" baseline="-250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1763688" y="218570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 smtClean="0"/>
              <a:t>p</a:t>
            </a:r>
            <a:r>
              <a:rPr lang="pl-PL" sz="2800" baseline="-25000" dirty="0" err="1" smtClean="0"/>
              <a:t>j</a:t>
            </a:r>
            <a:endParaRPr lang="pl-PL" sz="2800" baseline="-25000" dirty="0"/>
          </a:p>
        </p:txBody>
      </p:sp>
      <p:graphicFrame>
        <p:nvGraphicFramePr>
          <p:cNvPr id="17" name="Obiekt 16"/>
          <p:cNvGraphicFramePr>
            <a:graphicFrameLocks noChangeAspect="1"/>
          </p:cNvGraphicFramePr>
          <p:nvPr/>
        </p:nvGraphicFramePr>
        <p:xfrm>
          <a:off x="4470846" y="2303313"/>
          <a:ext cx="4565650" cy="2709863"/>
        </p:xfrm>
        <a:graphic>
          <a:graphicData uri="http://schemas.openxmlformats.org/presentationml/2006/ole">
            <p:oleObj spid="_x0000_s1027" name="Równanie" r:id="rId5" imgW="2527200" imgH="1498320" progId="Equation.3">
              <p:embed/>
            </p:oleObj>
          </a:graphicData>
        </a:graphic>
      </p:graphicFrame>
      <p:cxnSp>
        <p:nvCxnSpPr>
          <p:cNvPr id="19" name="Łącznik prosty 18"/>
          <p:cNvCxnSpPr/>
          <p:nvPr/>
        </p:nvCxnSpPr>
        <p:spPr bwMode="auto">
          <a:xfrm flipV="1">
            <a:off x="2051720" y="692696"/>
            <a:ext cx="792088" cy="504056"/>
          </a:xfrm>
          <a:prstGeom prst="lin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cxnSp>
      <p:cxnSp>
        <p:nvCxnSpPr>
          <p:cNvPr id="23" name="Łącznik prosty ze strzałką 22"/>
          <p:cNvCxnSpPr/>
          <p:nvPr/>
        </p:nvCxnSpPr>
        <p:spPr bwMode="auto">
          <a:xfrm flipH="1">
            <a:off x="1403648" y="2132856"/>
            <a:ext cx="792088" cy="144016"/>
          </a:xfrm>
          <a:prstGeom prst="straightConnector1">
            <a:avLst/>
          </a:prstGeom>
          <a:noFill/>
          <a:ln w="38100" cap="flat" cmpd="sng" algn="ctr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olid"/>
            <a:round/>
            <a:headEnd type="stealth" w="med" len="med"/>
            <a:tailEnd type="none"/>
          </a:ln>
          <a:effectLst/>
        </p:spPr>
      </p:cxnSp>
      <p:cxnSp>
        <p:nvCxnSpPr>
          <p:cNvPr id="29" name="Łącznik prosty 28"/>
          <p:cNvCxnSpPr/>
          <p:nvPr/>
        </p:nvCxnSpPr>
        <p:spPr bwMode="auto">
          <a:xfrm>
            <a:off x="2915816" y="4797152"/>
            <a:ext cx="720080" cy="0"/>
          </a:xfrm>
          <a:prstGeom prst="lin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cxnSp>
      <p:cxnSp>
        <p:nvCxnSpPr>
          <p:cNvPr id="31" name="Łącznik prosty 30"/>
          <p:cNvCxnSpPr/>
          <p:nvPr/>
        </p:nvCxnSpPr>
        <p:spPr bwMode="auto">
          <a:xfrm>
            <a:off x="2915816" y="4797152"/>
            <a:ext cx="648072" cy="0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Łącznik prosty 32"/>
          <p:cNvCxnSpPr/>
          <p:nvPr/>
        </p:nvCxnSpPr>
        <p:spPr bwMode="auto">
          <a:xfrm flipH="1">
            <a:off x="2133253" y="836712"/>
            <a:ext cx="350515" cy="720080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Łuk 37"/>
          <p:cNvSpPr/>
          <p:nvPr/>
        </p:nvSpPr>
        <p:spPr bwMode="auto">
          <a:xfrm rot="3367425">
            <a:off x="2105508" y="1100732"/>
            <a:ext cx="377429" cy="376670"/>
          </a:xfrm>
          <a:prstGeom prst="arc">
            <a:avLst>
              <a:gd name="adj1" fmla="val 15792060"/>
              <a:gd name="adj2" fmla="val 11043400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stealth" w="med" len="med"/>
            <a:tailEnd type="none" w="med" len="med"/>
          </a:ln>
          <a:effectLst/>
          <a:scene3d>
            <a:camera prst="orthographicFront">
              <a:rot lat="17400000" lon="1773787" rev="21298858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9" name="Łuk 38"/>
          <p:cNvSpPr/>
          <p:nvPr/>
        </p:nvSpPr>
        <p:spPr bwMode="auto">
          <a:xfrm rot="7143679">
            <a:off x="3161246" y="4608627"/>
            <a:ext cx="377429" cy="376670"/>
          </a:xfrm>
          <a:prstGeom prst="arc">
            <a:avLst>
              <a:gd name="adj1" fmla="val 15792060"/>
              <a:gd name="adj2" fmla="val 11043400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stealth" w="med" len="med"/>
            <a:tailEnd type="none" w="med" len="med"/>
          </a:ln>
          <a:effectLst/>
          <a:scene3d>
            <a:camera prst="orthographicFront">
              <a:rot lat="17400000" lon="1773787" rev="21298858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1" name="pole tekstowe 40"/>
          <p:cNvSpPr txBox="1"/>
          <p:nvPr/>
        </p:nvSpPr>
        <p:spPr>
          <a:xfrm>
            <a:off x="2339752" y="98072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Symbol" pitchFamily="18" charset="2"/>
              </a:rPr>
              <a:t>l</a:t>
            </a:r>
            <a:r>
              <a:rPr lang="pl-PL" sz="2000" baseline="-25000" dirty="0" err="1" smtClean="0"/>
              <a:t>j</a:t>
            </a:r>
            <a:endParaRPr lang="pl-PL" sz="2000" baseline="-25000" dirty="0"/>
          </a:p>
        </p:txBody>
      </p:sp>
      <p:sp>
        <p:nvSpPr>
          <p:cNvPr id="42" name="pole tekstowe 41"/>
          <p:cNvSpPr txBox="1"/>
          <p:nvPr/>
        </p:nvSpPr>
        <p:spPr>
          <a:xfrm>
            <a:off x="3131840" y="414908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Symbol" pitchFamily="18" charset="2"/>
              </a:rPr>
              <a:t>l</a:t>
            </a:r>
            <a:r>
              <a:rPr lang="pl-PL" sz="2000" baseline="-25000" dirty="0" smtClean="0"/>
              <a:t>i</a:t>
            </a:r>
            <a:endParaRPr lang="pl-PL" sz="2000" baseline="-25000" dirty="0"/>
          </a:p>
        </p:txBody>
      </p:sp>
      <p:cxnSp>
        <p:nvCxnSpPr>
          <p:cNvPr id="43" name="Łącznik prosty 42"/>
          <p:cNvCxnSpPr/>
          <p:nvPr/>
        </p:nvCxnSpPr>
        <p:spPr bwMode="auto">
          <a:xfrm>
            <a:off x="899592" y="2204864"/>
            <a:ext cx="2448272" cy="0"/>
          </a:xfrm>
          <a:prstGeom prst="line">
            <a:avLst/>
          </a:prstGeom>
          <a:noFill/>
          <a:ln w="19050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Łuk 47"/>
          <p:cNvSpPr/>
          <p:nvPr/>
        </p:nvSpPr>
        <p:spPr bwMode="auto">
          <a:xfrm>
            <a:off x="1187624" y="1446684"/>
            <a:ext cx="1440160" cy="1368152"/>
          </a:xfrm>
          <a:prstGeom prst="arc">
            <a:avLst>
              <a:gd name="adj1" fmla="val 17553366"/>
              <a:gd name="adj2" fmla="val 0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stealth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50" name="Łącznik prosty ze strzałką 49"/>
          <p:cNvCxnSpPr/>
          <p:nvPr/>
        </p:nvCxnSpPr>
        <p:spPr bwMode="auto">
          <a:xfrm>
            <a:off x="5580112" y="1844824"/>
            <a:ext cx="914400" cy="914400"/>
          </a:xfrm>
          <a:prstGeom prst="straightConnector1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cxnSp>
      <p:sp>
        <p:nvSpPr>
          <p:cNvPr id="52" name="Łuk 51"/>
          <p:cNvSpPr/>
          <p:nvPr/>
        </p:nvSpPr>
        <p:spPr bwMode="auto">
          <a:xfrm>
            <a:off x="971600" y="4077072"/>
            <a:ext cx="1440160" cy="1368152"/>
          </a:xfrm>
          <a:prstGeom prst="arc">
            <a:avLst>
              <a:gd name="adj1" fmla="val 16973524"/>
              <a:gd name="adj2" fmla="val 0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stealth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4" name="Łuk 53"/>
          <p:cNvSpPr/>
          <p:nvPr/>
        </p:nvSpPr>
        <p:spPr bwMode="auto">
          <a:xfrm>
            <a:off x="784151" y="1585367"/>
            <a:ext cx="1440160" cy="1368152"/>
          </a:xfrm>
          <a:prstGeom prst="arc">
            <a:avLst>
              <a:gd name="adj1" fmla="val 17553366"/>
              <a:gd name="adj2" fmla="val 19629087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stealth" w="med" len="med"/>
            <a:tailEnd type="none" w="med" len="med"/>
          </a:ln>
          <a:effectLst/>
          <a:scene3d>
            <a:camera prst="orthographicFront">
              <a:rot lat="0" lon="72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55" name="Obiekt 54"/>
          <p:cNvGraphicFramePr>
            <a:graphicFrameLocks noChangeAspect="1"/>
          </p:cNvGraphicFramePr>
          <p:nvPr/>
        </p:nvGraphicFramePr>
        <p:xfrm>
          <a:off x="2339752" y="4050543"/>
          <a:ext cx="504056" cy="530585"/>
        </p:xfrm>
        <a:graphic>
          <a:graphicData uri="http://schemas.openxmlformats.org/presentationml/2006/ole">
            <p:oleObj spid="_x0000_s1028" name="Równanie" r:id="rId6" imgW="241200" imgH="253800" progId="Equation.3">
              <p:embed/>
            </p:oleObj>
          </a:graphicData>
        </a:graphic>
      </p:graphicFrame>
      <p:graphicFrame>
        <p:nvGraphicFramePr>
          <p:cNvPr id="56" name="Obiekt 55"/>
          <p:cNvGraphicFramePr>
            <a:graphicFrameLocks noChangeAspect="1"/>
          </p:cNvGraphicFramePr>
          <p:nvPr/>
        </p:nvGraphicFramePr>
        <p:xfrm>
          <a:off x="2614613" y="1601788"/>
          <a:ext cx="531812" cy="531812"/>
        </p:xfrm>
        <a:graphic>
          <a:graphicData uri="http://schemas.openxmlformats.org/presentationml/2006/ole">
            <p:oleObj spid="_x0000_s1029" name="Równanie" r:id="rId7" imgW="253800" imgH="253800" progId="Equation.3">
              <p:embed/>
            </p:oleObj>
          </a:graphicData>
        </a:graphic>
      </p:graphicFrame>
      <p:graphicFrame>
        <p:nvGraphicFramePr>
          <p:cNvPr id="57" name="Obiekt 56"/>
          <p:cNvGraphicFramePr>
            <a:graphicFrameLocks noChangeAspect="1"/>
          </p:cNvGraphicFramePr>
          <p:nvPr/>
        </p:nvGraphicFramePr>
        <p:xfrm>
          <a:off x="1581772" y="1268760"/>
          <a:ext cx="397940" cy="504056"/>
        </p:xfrm>
        <a:graphic>
          <a:graphicData uri="http://schemas.openxmlformats.org/presentationml/2006/ole">
            <p:oleObj spid="_x0000_s1030" name="Równanie" r:id="rId8" imgW="190440" imgH="241200" progId="Equation.3">
              <p:embed/>
            </p:oleObj>
          </a:graphicData>
        </a:graphic>
      </p:graphicFrame>
      <p:sp>
        <p:nvSpPr>
          <p:cNvPr id="28" name="pole tekstowe 27"/>
          <p:cNvSpPr txBox="1"/>
          <p:nvPr/>
        </p:nvSpPr>
        <p:spPr>
          <a:xfrm>
            <a:off x="539552" y="486916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pl-PL" sz="2000" b="0" baseline="30000" dirty="0" err="1" smtClean="0">
                <a:latin typeface="Symbol" pitchFamily="18" charset="2"/>
                <a:cs typeface="Arial" pitchFamily="34" charset="0"/>
              </a:rPr>
              <a:t>a</a:t>
            </a:r>
            <a:r>
              <a:rPr lang="pl-PL" sz="2000" b="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endParaRPr lang="pl-PL" sz="2000" b="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2627784" y="4941168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pl-PL" sz="2000" b="0" baseline="30000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pl-PL" sz="2000" b="0" baseline="-25000" dirty="0" smtClean="0">
                <a:latin typeface="Arial" pitchFamily="34" charset="0"/>
                <a:cs typeface="Arial" pitchFamily="34" charset="0"/>
              </a:rPr>
              <a:t>i+1</a:t>
            </a:r>
            <a:endParaRPr lang="pl-PL" sz="2000" b="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1403648" y="278092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pl-PL" sz="2000" b="0" baseline="30000" dirty="0" err="1" smtClean="0">
                <a:latin typeface="Symbol" pitchFamily="18" charset="2"/>
                <a:cs typeface="Arial" pitchFamily="34" charset="0"/>
              </a:rPr>
              <a:t>a</a:t>
            </a:r>
            <a:r>
              <a:rPr lang="pl-PL" sz="2000" b="0" baseline="-25000" dirty="0" err="1" smtClean="0">
                <a:latin typeface="Arial" pitchFamily="34" charset="0"/>
                <a:cs typeface="Arial" pitchFamily="34" charset="0"/>
              </a:rPr>
              <a:t>j</a:t>
            </a:r>
            <a:endParaRPr lang="pl-PL" sz="2000" b="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pole tekstowe 33"/>
          <p:cNvSpPr txBox="1"/>
          <p:nvPr/>
        </p:nvSpPr>
        <p:spPr>
          <a:xfrm>
            <a:off x="1907704" y="122869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pl-PL" sz="2000" b="0" baseline="30000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pl-PL" sz="2000" b="0" baseline="-25000" dirty="0" smtClean="0">
                <a:latin typeface="Arial" pitchFamily="34" charset="0"/>
                <a:cs typeface="Arial" pitchFamily="34" charset="0"/>
              </a:rPr>
              <a:t>j+1</a:t>
            </a:r>
            <a:endParaRPr lang="pl-PL" sz="2000" b="0" baseline="-25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538" name="Object 2"/>
          <p:cNvGraphicFramePr>
            <a:graphicFrameLocks noChangeAspect="1"/>
          </p:cNvGraphicFramePr>
          <p:nvPr/>
        </p:nvGraphicFramePr>
        <p:xfrm>
          <a:off x="107504" y="2564904"/>
          <a:ext cx="6106939" cy="1791880"/>
        </p:xfrm>
        <a:graphic>
          <a:graphicData uri="http://schemas.openxmlformats.org/presentationml/2006/ole">
            <p:oleObj spid="_x0000_s4098" name="Równanie" r:id="rId3" imgW="3898800" imgH="1143000" progId="Equation.3">
              <p:embed/>
            </p:oleObj>
          </a:graphicData>
        </a:graphic>
      </p:graphicFrame>
      <p:cxnSp>
        <p:nvCxnSpPr>
          <p:cNvPr id="3" name="Łącznik prosty 2"/>
          <p:cNvCxnSpPr/>
          <p:nvPr/>
        </p:nvCxnSpPr>
        <p:spPr bwMode="auto">
          <a:xfrm>
            <a:off x="2430810" y="2132856"/>
            <a:ext cx="792088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Łącznik prosty 3"/>
          <p:cNvCxnSpPr/>
          <p:nvPr/>
        </p:nvCxnSpPr>
        <p:spPr bwMode="auto">
          <a:xfrm>
            <a:off x="2430810" y="1412776"/>
            <a:ext cx="792088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Łącznik prosty ze strzałką 4"/>
          <p:cNvCxnSpPr/>
          <p:nvPr/>
        </p:nvCxnSpPr>
        <p:spPr bwMode="auto">
          <a:xfrm flipV="1">
            <a:off x="2790850" y="1844824"/>
            <a:ext cx="0" cy="5760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Łącznik prosty ze strzałką 5"/>
          <p:cNvCxnSpPr/>
          <p:nvPr/>
        </p:nvCxnSpPr>
        <p:spPr bwMode="auto">
          <a:xfrm flipV="1">
            <a:off x="2790850" y="1124744"/>
            <a:ext cx="0" cy="5760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Łuk 6"/>
          <p:cNvSpPr/>
          <p:nvPr/>
        </p:nvSpPr>
        <p:spPr bwMode="auto">
          <a:xfrm>
            <a:off x="2512343" y="1215802"/>
            <a:ext cx="144016" cy="369332"/>
          </a:xfrm>
          <a:prstGeom prst="arc">
            <a:avLst>
              <a:gd name="adj1" fmla="val 3785117"/>
              <a:gd name="adj2" fmla="val 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Łuk 7"/>
          <p:cNvSpPr/>
          <p:nvPr/>
        </p:nvSpPr>
        <p:spPr bwMode="auto">
          <a:xfrm>
            <a:off x="2502818" y="1916832"/>
            <a:ext cx="144016" cy="369332"/>
          </a:xfrm>
          <a:prstGeom prst="arc">
            <a:avLst>
              <a:gd name="adj1" fmla="val 3785117"/>
              <a:gd name="adj2" fmla="val 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9" name="Łącznik prosty 8"/>
          <p:cNvCxnSpPr/>
          <p:nvPr/>
        </p:nvCxnSpPr>
        <p:spPr bwMode="auto">
          <a:xfrm>
            <a:off x="827584" y="1916832"/>
            <a:ext cx="792088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Łącznik prosty 9"/>
          <p:cNvCxnSpPr/>
          <p:nvPr/>
        </p:nvCxnSpPr>
        <p:spPr bwMode="auto">
          <a:xfrm>
            <a:off x="827584" y="1556792"/>
            <a:ext cx="792088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Łącznik prosty ze strzałką 10"/>
          <p:cNvCxnSpPr/>
          <p:nvPr/>
        </p:nvCxnSpPr>
        <p:spPr bwMode="auto">
          <a:xfrm>
            <a:off x="1206674" y="1552030"/>
            <a:ext cx="216024" cy="476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Łącznik prosty ze strzałką 11"/>
          <p:cNvCxnSpPr/>
          <p:nvPr/>
        </p:nvCxnSpPr>
        <p:spPr bwMode="auto">
          <a:xfrm>
            <a:off x="1201913" y="1909239"/>
            <a:ext cx="220785" cy="759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Łącznik prosty 12"/>
          <p:cNvCxnSpPr/>
          <p:nvPr/>
        </p:nvCxnSpPr>
        <p:spPr bwMode="auto">
          <a:xfrm>
            <a:off x="4221485" y="2060848"/>
            <a:ext cx="792088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Łącznik prosty ze strzałką 13"/>
          <p:cNvCxnSpPr/>
          <p:nvPr/>
        </p:nvCxnSpPr>
        <p:spPr bwMode="auto">
          <a:xfrm flipV="1">
            <a:off x="4581525" y="1772816"/>
            <a:ext cx="0" cy="5760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Łuk 14"/>
          <p:cNvSpPr/>
          <p:nvPr/>
        </p:nvSpPr>
        <p:spPr bwMode="auto">
          <a:xfrm>
            <a:off x="4293493" y="1844824"/>
            <a:ext cx="144016" cy="369332"/>
          </a:xfrm>
          <a:prstGeom prst="arc">
            <a:avLst>
              <a:gd name="adj1" fmla="val 3785117"/>
              <a:gd name="adj2" fmla="val 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3" name="Łącznik prosty 22"/>
          <p:cNvCxnSpPr/>
          <p:nvPr/>
        </p:nvCxnSpPr>
        <p:spPr bwMode="auto">
          <a:xfrm>
            <a:off x="4231010" y="1484784"/>
            <a:ext cx="792088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Łącznik prosty ze strzałką 23"/>
          <p:cNvCxnSpPr/>
          <p:nvPr/>
        </p:nvCxnSpPr>
        <p:spPr bwMode="auto">
          <a:xfrm>
            <a:off x="4610100" y="1480022"/>
            <a:ext cx="216024" cy="476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pole tekstowe 24"/>
          <p:cNvSpPr txBox="1"/>
          <p:nvPr/>
        </p:nvSpPr>
        <p:spPr>
          <a:xfrm>
            <a:off x="6084168" y="1772816"/>
            <a:ext cx="36004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C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6885781" y="1241326"/>
            <a:ext cx="36004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C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7733878" y="1973982"/>
            <a:ext cx="36004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N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8460432" y="1628800"/>
            <a:ext cx="36004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C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6866731" y="476672"/>
            <a:ext cx="36004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O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7725494" y="2617748"/>
            <a:ext cx="36004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H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Łącznik prosty 31"/>
          <p:cNvCxnSpPr/>
          <p:nvPr/>
        </p:nvCxnSpPr>
        <p:spPr bwMode="auto">
          <a:xfrm flipV="1">
            <a:off x="6410300" y="1575842"/>
            <a:ext cx="590922" cy="44576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Łącznik prosty 35"/>
          <p:cNvCxnSpPr/>
          <p:nvPr/>
        </p:nvCxnSpPr>
        <p:spPr bwMode="auto">
          <a:xfrm>
            <a:off x="7226771" y="1628800"/>
            <a:ext cx="576064" cy="50405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Łącznik prosty 37"/>
          <p:cNvCxnSpPr/>
          <p:nvPr/>
        </p:nvCxnSpPr>
        <p:spPr bwMode="auto">
          <a:xfrm flipV="1">
            <a:off x="8047434" y="1916832"/>
            <a:ext cx="510530" cy="31876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Łącznik prosty 43"/>
          <p:cNvCxnSpPr/>
          <p:nvPr/>
        </p:nvCxnSpPr>
        <p:spPr bwMode="auto">
          <a:xfrm flipV="1">
            <a:off x="7092280" y="1052736"/>
            <a:ext cx="0" cy="36004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cxnSp>
      <p:cxnSp>
        <p:nvCxnSpPr>
          <p:cNvPr id="50" name="Łącznik prosty 49"/>
          <p:cNvCxnSpPr/>
          <p:nvPr/>
        </p:nvCxnSpPr>
        <p:spPr bwMode="auto">
          <a:xfrm>
            <a:off x="7130380" y="870620"/>
            <a:ext cx="0" cy="50405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Łącznik prosty 57"/>
          <p:cNvCxnSpPr/>
          <p:nvPr/>
        </p:nvCxnSpPr>
        <p:spPr bwMode="auto">
          <a:xfrm>
            <a:off x="7067897" y="866428"/>
            <a:ext cx="0" cy="50405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Łącznik prosty 59"/>
          <p:cNvCxnSpPr/>
          <p:nvPr/>
        </p:nvCxnSpPr>
        <p:spPr bwMode="auto">
          <a:xfrm>
            <a:off x="7956376" y="2348880"/>
            <a:ext cx="0" cy="36004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Łącznik prosty 62"/>
          <p:cNvCxnSpPr>
            <a:stCxn id="25" idx="3"/>
          </p:cNvCxnSpPr>
          <p:nvPr/>
        </p:nvCxnSpPr>
        <p:spPr bwMode="auto">
          <a:xfrm flipV="1">
            <a:off x="6444208" y="1844824"/>
            <a:ext cx="2232248" cy="18960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Łącznik prosty ze strzałką 63"/>
          <p:cNvCxnSpPr/>
          <p:nvPr/>
        </p:nvCxnSpPr>
        <p:spPr bwMode="auto">
          <a:xfrm>
            <a:off x="7399362" y="1450876"/>
            <a:ext cx="360040" cy="10081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Łącznik prosty ze strzałką 65"/>
          <p:cNvCxnSpPr/>
          <p:nvPr/>
        </p:nvCxnSpPr>
        <p:spPr bwMode="auto">
          <a:xfrm flipV="1">
            <a:off x="7581478" y="1916832"/>
            <a:ext cx="230882" cy="14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Łącznik prosty ze strzałką 67"/>
          <p:cNvCxnSpPr/>
          <p:nvPr/>
        </p:nvCxnSpPr>
        <p:spPr bwMode="auto">
          <a:xfrm>
            <a:off x="7566620" y="1926357"/>
            <a:ext cx="101724" cy="56653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93539" name="Object 3"/>
          <p:cNvGraphicFramePr>
            <a:graphicFrameLocks noChangeAspect="1"/>
          </p:cNvGraphicFramePr>
          <p:nvPr/>
        </p:nvGraphicFramePr>
        <p:xfrm>
          <a:off x="7562428" y="1381373"/>
          <a:ext cx="360362" cy="623888"/>
        </p:xfrm>
        <a:graphic>
          <a:graphicData uri="http://schemas.openxmlformats.org/presentationml/2006/ole">
            <p:oleObj spid="_x0000_s4099" name="Równanie" r:id="rId4" imgW="139680" imgH="241200" progId="Equation.3">
              <p:embed/>
            </p:oleObj>
          </a:graphicData>
        </a:graphic>
      </p:graphicFrame>
      <p:graphicFrame>
        <p:nvGraphicFramePr>
          <p:cNvPr id="73" name="Object 3"/>
          <p:cNvGraphicFramePr>
            <a:graphicFrameLocks noChangeAspect="1"/>
          </p:cNvGraphicFramePr>
          <p:nvPr/>
        </p:nvGraphicFramePr>
        <p:xfrm>
          <a:off x="7232650" y="1970336"/>
          <a:ext cx="425450" cy="623887"/>
        </p:xfrm>
        <a:graphic>
          <a:graphicData uri="http://schemas.openxmlformats.org/presentationml/2006/ole">
            <p:oleObj spid="_x0000_s4100" name="Równanie" r:id="rId5" imgW="164880" imgH="241200" progId="Equation.3">
              <p:embed/>
            </p:oleObj>
          </a:graphicData>
        </a:graphic>
      </p:graphicFrame>
      <p:graphicFrame>
        <p:nvGraphicFramePr>
          <p:cNvPr id="37" name="Object 1"/>
          <p:cNvGraphicFramePr>
            <a:graphicFrameLocks noChangeAspect="1"/>
          </p:cNvGraphicFramePr>
          <p:nvPr/>
        </p:nvGraphicFramePr>
        <p:xfrm>
          <a:off x="107057" y="4458419"/>
          <a:ext cx="4752975" cy="2066925"/>
        </p:xfrm>
        <a:graphic>
          <a:graphicData uri="http://schemas.openxmlformats.org/presentationml/2006/ole">
            <p:oleObj spid="_x0000_s4101" name="Równanie" r:id="rId6" imgW="3213000" imgH="1358640" progId="Equation.3">
              <p:embed/>
            </p:oleObj>
          </a:graphicData>
        </a:graphic>
      </p:graphicFrame>
      <p:grpSp>
        <p:nvGrpSpPr>
          <p:cNvPr id="2" name="Grupa 38"/>
          <p:cNvGrpSpPr/>
          <p:nvPr/>
        </p:nvGrpSpPr>
        <p:grpSpPr>
          <a:xfrm>
            <a:off x="467668" y="5420419"/>
            <a:ext cx="288032" cy="576064"/>
            <a:chOff x="2699792" y="3140968"/>
            <a:chExt cx="792088" cy="1296144"/>
          </a:xfrm>
        </p:grpSpPr>
        <p:cxnSp>
          <p:nvCxnSpPr>
            <p:cNvPr id="40" name="Łącznik prosty 39"/>
            <p:cNvCxnSpPr/>
            <p:nvPr/>
          </p:nvCxnSpPr>
          <p:spPr bwMode="auto">
            <a:xfrm>
              <a:off x="2699792" y="4149080"/>
              <a:ext cx="792088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Łącznik prosty 40"/>
            <p:cNvCxnSpPr/>
            <p:nvPr/>
          </p:nvCxnSpPr>
          <p:spPr bwMode="auto">
            <a:xfrm>
              <a:off x="2699792" y="3429000"/>
              <a:ext cx="792088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Łącznik prosty ze strzałką 41"/>
            <p:cNvCxnSpPr/>
            <p:nvPr/>
          </p:nvCxnSpPr>
          <p:spPr bwMode="auto">
            <a:xfrm flipV="1">
              <a:off x="3059832" y="3861048"/>
              <a:ext cx="0" cy="5760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3" name="Łącznik prosty ze strzałką 42"/>
            <p:cNvCxnSpPr/>
            <p:nvPr/>
          </p:nvCxnSpPr>
          <p:spPr bwMode="auto">
            <a:xfrm flipV="1">
              <a:off x="3059832" y="3140968"/>
              <a:ext cx="0" cy="5760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5" name="Łuk 44"/>
            <p:cNvSpPr/>
            <p:nvPr/>
          </p:nvSpPr>
          <p:spPr bwMode="auto">
            <a:xfrm>
              <a:off x="2781325" y="3232026"/>
              <a:ext cx="144016" cy="369332"/>
            </a:xfrm>
            <a:prstGeom prst="arc">
              <a:avLst>
                <a:gd name="adj1" fmla="val 3785117"/>
                <a:gd name="adj2" fmla="val 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6" name="Łuk 45"/>
            <p:cNvSpPr/>
            <p:nvPr/>
          </p:nvSpPr>
          <p:spPr bwMode="auto">
            <a:xfrm>
              <a:off x="2771800" y="3933056"/>
              <a:ext cx="144016" cy="369332"/>
            </a:xfrm>
            <a:prstGeom prst="arc">
              <a:avLst>
                <a:gd name="adj1" fmla="val 3785117"/>
                <a:gd name="adj2" fmla="val 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6" name="Grupa 46"/>
          <p:cNvGrpSpPr/>
          <p:nvPr/>
        </p:nvGrpSpPr>
        <p:grpSpPr>
          <a:xfrm>
            <a:off x="3636020" y="4437112"/>
            <a:ext cx="432048" cy="216024"/>
            <a:chOff x="1096566" y="3568254"/>
            <a:chExt cx="955154" cy="364802"/>
          </a:xfrm>
        </p:grpSpPr>
        <p:cxnSp>
          <p:nvCxnSpPr>
            <p:cNvPr id="48" name="Łącznik prosty 47"/>
            <p:cNvCxnSpPr/>
            <p:nvPr/>
          </p:nvCxnSpPr>
          <p:spPr bwMode="auto">
            <a:xfrm>
              <a:off x="1096566" y="3933056"/>
              <a:ext cx="792088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Łącznik prosty 48"/>
            <p:cNvCxnSpPr/>
            <p:nvPr/>
          </p:nvCxnSpPr>
          <p:spPr bwMode="auto">
            <a:xfrm>
              <a:off x="1096566" y="3573016"/>
              <a:ext cx="792088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Łącznik prosty ze strzałką 50"/>
            <p:cNvCxnSpPr/>
            <p:nvPr/>
          </p:nvCxnSpPr>
          <p:spPr bwMode="auto">
            <a:xfrm>
              <a:off x="1475656" y="3568254"/>
              <a:ext cx="57606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" name="Łącznik prosty ze strzałką 51"/>
            <p:cNvCxnSpPr/>
            <p:nvPr/>
          </p:nvCxnSpPr>
          <p:spPr bwMode="auto">
            <a:xfrm>
              <a:off x="1470895" y="3925463"/>
              <a:ext cx="57606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7" name="Grupa 75"/>
          <p:cNvGrpSpPr/>
          <p:nvPr/>
        </p:nvGrpSpPr>
        <p:grpSpPr>
          <a:xfrm>
            <a:off x="6084168" y="3322393"/>
            <a:ext cx="2878039" cy="3058935"/>
            <a:chOff x="6517481" y="3250385"/>
            <a:chExt cx="2014959" cy="2266847"/>
          </a:xfrm>
        </p:grpSpPr>
        <p:cxnSp>
          <p:nvCxnSpPr>
            <p:cNvPr id="53" name="Łącznik prosty 52"/>
            <p:cNvCxnSpPr/>
            <p:nvPr/>
          </p:nvCxnSpPr>
          <p:spPr bwMode="auto">
            <a:xfrm>
              <a:off x="6517481" y="5142918"/>
              <a:ext cx="1368152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Łącznik prosty 53"/>
            <p:cNvCxnSpPr/>
            <p:nvPr/>
          </p:nvCxnSpPr>
          <p:spPr bwMode="auto">
            <a:xfrm flipV="1">
              <a:off x="7140153" y="3466409"/>
              <a:ext cx="1105520" cy="49898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Łącznik prosty 54"/>
            <p:cNvCxnSpPr/>
            <p:nvPr/>
          </p:nvCxnSpPr>
          <p:spPr bwMode="auto">
            <a:xfrm flipV="1">
              <a:off x="7021537" y="3414726"/>
              <a:ext cx="792088" cy="1944216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Łuk 55"/>
            <p:cNvSpPr/>
            <p:nvPr/>
          </p:nvSpPr>
          <p:spPr bwMode="auto">
            <a:xfrm>
              <a:off x="7026870" y="4768020"/>
              <a:ext cx="504056" cy="733663"/>
            </a:xfrm>
            <a:prstGeom prst="arc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cxnSp>
          <p:nvCxnSpPr>
            <p:cNvPr id="57" name="Łącznik prosty 56"/>
            <p:cNvCxnSpPr/>
            <p:nvPr/>
          </p:nvCxnSpPr>
          <p:spPr bwMode="auto">
            <a:xfrm>
              <a:off x="6949529" y="3630750"/>
              <a:ext cx="1368152" cy="7200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59" name="Łącznik prosty 58"/>
            <p:cNvCxnSpPr/>
            <p:nvPr/>
          </p:nvCxnSpPr>
          <p:spPr bwMode="auto">
            <a:xfrm>
              <a:off x="7021537" y="3702758"/>
              <a:ext cx="1368152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Łuk 60"/>
            <p:cNvSpPr/>
            <p:nvPr/>
          </p:nvSpPr>
          <p:spPr bwMode="auto">
            <a:xfrm>
              <a:off x="7880424" y="3600017"/>
              <a:ext cx="72008" cy="144016"/>
            </a:xfrm>
            <a:prstGeom prst="arc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graphicFrame>
          <p:nvGraphicFramePr>
            <p:cNvPr id="62" name="Obiekt 61"/>
            <p:cNvGraphicFramePr>
              <a:graphicFrameLocks noChangeAspect="1"/>
            </p:cNvGraphicFramePr>
            <p:nvPr/>
          </p:nvGraphicFramePr>
          <p:xfrm>
            <a:off x="7453585" y="4618536"/>
            <a:ext cx="342039" cy="360041"/>
          </p:xfrm>
          <a:graphic>
            <a:graphicData uri="http://schemas.openxmlformats.org/presentationml/2006/ole">
              <p:oleObj spid="_x0000_s4102" name="Równanie" r:id="rId7" imgW="241200" imgH="253800" progId="Equation.3">
                <p:embed/>
              </p:oleObj>
            </a:graphicData>
          </a:graphic>
        </p:graphicFrame>
        <p:graphicFrame>
          <p:nvGraphicFramePr>
            <p:cNvPr id="65" name="Obiekt 64"/>
            <p:cNvGraphicFramePr>
              <a:graphicFrameLocks noChangeAspect="1"/>
            </p:cNvGraphicFramePr>
            <p:nvPr/>
          </p:nvGraphicFramePr>
          <p:xfrm>
            <a:off x="8173665" y="3394079"/>
            <a:ext cx="358775" cy="360362"/>
          </p:xfrm>
          <a:graphic>
            <a:graphicData uri="http://schemas.openxmlformats.org/presentationml/2006/ole">
              <p:oleObj spid="_x0000_s4103" name="Równanie" r:id="rId8" imgW="253800" imgH="253800" progId="Equation.3">
                <p:embed/>
              </p:oleObj>
            </a:graphicData>
          </a:graphic>
        </p:graphicFrame>
        <p:cxnSp>
          <p:nvCxnSpPr>
            <p:cNvPr id="67" name="Łącznik prosty ze strzałką 66"/>
            <p:cNvCxnSpPr/>
            <p:nvPr/>
          </p:nvCxnSpPr>
          <p:spPr bwMode="auto">
            <a:xfrm flipV="1">
              <a:off x="7112597" y="4628626"/>
              <a:ext cx="216024" cy="504056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69" name="Object 7"/>
            <p:cNvGraphicFramePr>
              <a:graphicFrameLocks noChangeAspect="1"/>
            </p:cNvGraphicFramePr>
            <p:nvPr/>
          </p:nvGraphicFramePr>
          <p:xfrm>
            <a:off x="6935240" y="4718726"/>
            <a:ext cx="234950" cy="360363"/>
          </p:xfrm>
          <a:graphic>
            <a:graphicData uri="http://schemas.openxmlformats.org/presentationml/2006/ole">
              <p:oleObj spid="_x0000_s4104" name="Równanie" r:id="rId9" imgW="164880" imgH="253800" progId="Equation.3">
                <p:embed/>
              </p:oleObj>
            </a:graphicData>
          </a:graphic>
        </p:graphicFrame>
        <p:cxnSp>
          <p:nvCxnSpPr>
            <p:cNvPr id="70" name="Łącznik prosty ze strzałką 69"/>
            <p:cNvCxnSpPr/>
            <p:nvPr/>
          </p:nvCxnSpPr>
          <p:spPr bwMode="auto">
            <a:xfrm>
              <a:off x="7093545" y="5122593"/>
              <a:ext cx="576064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71" name="Łącznik prosty ze strzałką 70"/>
            <p:cNvCxnSpPr/>
            <p:nvPr/>
          </p:nvCxnSpPr>
          <p:spPr bwMode="auto">
            <a:xfrm>
              <a:off x="7103071" y="5136882"/>
              <a:ext cx="504056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72" name="Object 7"/>
            <p:cNvGraphicFramePr>
              <a:graphicFrameLocks noChangeAspect="1"/>
            </p:cNvGraphicFramePr>
            <p:nvPr/>
          </p:nvGraphicFramePr>
          <p:xfrm>
            <a:off x="7168950" y="5156869"/>
            <a:ext cx="342900" cy="360363"/>
          </p:xfrm>
          <a:graphic>
            <a:graphicData uri="http://schemas.openxmlformats.org/presentationml/2006/ole">
              <p:oleObj spid="_x0000_s4105" name="Równanie" r:id="rId10" imgW="241200" imgH="253800" progId="Equation.3">
                <p:embed/>
              </p:oleObj>
            </a:graphicData>
          </a:graphic>
        </p:graphicFrame>
        <p:cxnSp>
          <p:nvCxnSpPr>
            <p:cNvPr id="74" name="Łącznik prosty 73"/>
            <p:cNvCxnSpPr/>
            <p:nvPr/>
          </p:nvCxnSpPr>
          <p:spPr bwMode="auto">
            <a:xfrm flipV="1">
              <a:off x="7686276" y="3466409"/>
              <a:ext cx="559397" cy="25412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75" name="Obiekt 74"/>
            <p:cNvGraphicFramePr>
              <a:graphicFrameLocks noChangeAspect="1"/>
            </p:cNvGraphicFramePr>
            <p:nvPr/>
          </p:nvGraphicFramePr>
          <p:xfrm>
            <a:off x="7813625" y="3250385"/>
            <a:ext cx="358775" cy="360362"/>
          </p:xfrm>
          <a:graphic>
            <a:graphicData uri="http://schemas.openxmlformats.org/presentationml/2006/ole">
              <p:oleObj spid="_x0000_s4106" name="Równanie" r:id="rId11" imgW="253800" imgH="253800" progId="Equation.3">
                <p:embed/>
              </p:oleObj>
            </a:graphicData>
          </a:graphic>
        </p:graphicFrame>
      </p:grpSp>
      <p:sp>
        <p:nvSpPr>
          <p:cNvPr id="77" name="pole tekstowe 76"/>
          <p:cNvSpPr txBox="1"/>
          <p:nvPr/>
        </p:nvSpPr>
        <p:spPr>
          <a:xfrm>
            <a:off x="4788024" y="4149080"/>
            <a:ext cx="1296144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400" b="0" dirty="0" err="1" smtClean="0"/>
              <a:t>insignificant</a:t>
            </a:r>
            <a:endParaRPr lang="pl-PL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" name="Obraz 3" descr="Figure9a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1179512"/>
            <a:ext cx="3669285" cy="5345832"/>
          </a:xfrm>
          <a:prstGeom prst="rect">
            <a:avLst/>
          </a:prstGeom>
          <a:ln>
            <a:noFill/>
          </a:ln>
        </p:spPr>
      </p:pic>
      <p:cxnSp>
        <p:nvCxnSpPr>
          <p:cNvPr id="8" name="Łącznik prosty 7"/>
          <p:cNvCxnSpPr/>
          <p:nvPr/>
        </p:nvCxnSpPr>
        <p:spPr bwMode="auto">
          <a:xfrm>
            <a:off x="3707904" y="3305631"/>
            <a:ext cx="13681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Łącznik prosty 8"/>
          <p:cNvCxnSpPr/>
          <p:nvPr/>
        </p:nvCxnSpPr>
        <p:spPr bwMode="auto">
          <a:xfrm flipV="1">
            <a:off x="4330576" y="1629122"/>
            <a:ext cx="1105520" cy="49898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Łącznik prosty 11"/>
          <p:cNvCxnSpPr/>
          <p:nvPr/>
        </p:nvCxnSpPr>
        <p:spPr bwMode="auto">
          <a:xfrm flipV="1">
            <a:off x="4187577" y="1629122"/>
            <a:ext cx="792088" cy="194421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Łuk 12"/>
          <p:cNvSpPr/>
          <p:nvPr/>
        </p:nvSpPr>
        <p:spPr bwMode="auto">
          <a:xfrm>
            <a:off x="4217293" y="2930733"/>
            <a:ext cx="504056" cy="733663"/>
          </a:xfrm>
          <a:prstGeom prst="arc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15" name="Łącznik prosty 14"/>
          <p:cNvCxnSpPr/>
          <p:nvPr/>
        </p:nvCxnSpPr>
        <p:spPr bwMode="auto">
          <a:xfrm>
            <a:off x="4139952" y="1793463"/>
            <a:ext cx="1368152" cy="7200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cxnSp>
      <p:cxnSp>
        <p:nvCxnSpPr>
          <p:cNvPr id="16" name="Łącznik prosty 15"/>
          <p:cNvCxnSpPr/>
          <p:nvPr/>
        </p:nvCxnSpPr>
        <p:spPr bwMode="auto">
          <a:xfrm>
            <a:off x="4211960" y="1865471"/>
            <a:ext cx="13681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Łuk 17"/>
          <p:cNvSpPr/>
          <p:nvPr/>
        </p:nvSpPr>
        <p:spPr bwMode="auto">
          <a:xfrm>
            <a:off x="5070847" y="1762730"/>
            <a:ext cx="72008" cy="144016"/>
          </a:xfrm>
          <a:prstGeom prst="arc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2768677" y="6309320"/>
            <a:ext cx="1080120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b="0" dirty="0" smtClean="0">
                <a:latin typeface="Arial" pitchFamily="34" charset="0"/>
                <a:cs typeface="Arial" pitchFamily="34" charset="0"/>
              </a:rPr>
              <a:t>PMF</a:t>
            </a:r>
            <a:endParaRPr lang="pl-PL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iekt 23"/>
          <p:cNvGraphicFramePr>
            <a:graphicFrameLocks noChangeAspect="1"/>
          </p:cNvGraphicFramePr>
          <p:nvPr/>
        </p:nvGraphicFramePr>
        <p:xfrm>
          <a:off x="4644008" y="2781249"/>
          <a:ext cx="342039" cy="360041"/>
        </p:xfrm>
        <a:graphic>
          <a:graphicData uri="http://schemas.openxmlformats.org/presentationml/2006/ole">
            <p:oleObj spid="_x0000_s5122" name="Równanie" r:id="rId4" imgW="241200" imgH="253800" progId="Equation.3">
              <p:embed/>
            </p:oleObj>
          </a:graphicData>
        </a:graphic>
      </p:graphicFrame>
      <p:graphicFrame>
        <p:nvGraphicFramePr>
          <p:cNvPr id="25" name="Obiekt 24"/>
          <p:cNvGraphicFramePr>
            <a:graphicFrameLocks noChangeAspect="1"/>
          </p:cNvGraphicFramePr>
          <p:nvPr/>
        </p:nvGraphicFramePr>
        <p:xfrm>
          <a:off x="5364088" y="1556792"/>
          <a:ext cx="358775" cy="360362"/>
        </p:xfrm>
        <a:graphic>
          <a:graphicData uri="http://schemas.openxmlformats.org/presentationml/2006/ole">
            <p:oleObj spid="_x0000_s5123" name="Równanie" r:id="rId5" imgW="253800" imgH="253800" progId="Equation.3">
              <p:embed/>
            </p:oleObj>
          </a:graphicData>
        </a:graphic>
      </p:graphicFrame>
      <p:graphicFrame>
        <p:nvGraphicFramePr>
          <p:cNvPr id="26" name="Obiekt 25"/>
          <p:cNvGraphicFramePr>
            <a:graphicFrameLocks noChangeAspect="1"/>
          </p:cNvGraphicFramePr>
          <p:nvPr/>
        </p:nvGraphicFramePr>
        <p:xfrm>
          <a:off x="1802160" y="781844"/>
          <a:ext cx="609600" cy="342900"/>
        </p:xfrm>
        <a:graphic>
          <a:graphicData uri="http://schemas.openxmlformats.org/presentationml/2006/ole">
            <p:oleObj spid="_x0000_s5124" name="Równanie" r:id="rId6" imgW="431640" imgH="241200" progId="Equation.3">
              <p:embed/>
            </p:oleObj>
          </a:graphicData>
        </a:graphic>
      </p:graphicFrame>
      <p:graphicFrame>
        <p:nvGraphicFramePr>
          <p:cNvPr id="28" name="Obiekt 27"/>
          <p:cNvGraphicFramePr>
            <a:graphicFrameLocks noChangeAspect="1"/>
          </p:cNvGraphicFramePr>
          <p:nvPr/>
        </p:nvGraphicFramePr>
        <p:xfrm>
          <a:off x="141412" y="85725"/>
          <a:ext cx="484418" cy="444050"/>
        </p:xfrm>
        <a:graphic>
          <a:graphicData uri="http://schemas.openxmlformats.org/presentationml/2006/ole">
            <p:oleObj spid="_x0000_s5125" name="Równanie" r:id="rId7" imgW="304560" imgH="279360" progId="Equation.3">
              <p:embed/>
            </p:oleObj>
          </a:graphicData>
        </a:graphic>
      </p:graphicFrame>
      <p:sp>
        <p:nvSpPr>
          <p:cNvPr id="29" name="pole tekstowe 28"/>
          <p:cNvSpPr txBox="1"/>
          <p:nvPr/>
        </p:nvSpPr>
        <p:spPr>
          <a:xfrm>
            <a:off x="107504" y="107340"/>
            <a:ext cx="90364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b="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pl-PL" b="0" dirty="0" err="1" smtClean="0">
                <a:latin typeface="Arial" pitchFamily="34" charset="0"/>
                <a:cs typeface="Arial" pitchFamily="34" charset="0"/>
              </a:rPr>
              <a:t>captures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0" dirty="0" err="1" smtClean="0">
                <a:latin typeface="Arial" pitchFamily="34" charset="0"/>
                <a:cs typeface="Arial" pitchFamily="34" charset="0"/>
              </a:rPr>
              <a:t>orientation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0" dirty="0" err="1" smtClean="0">
                <a:latin typeface="Arial" pitchFamily="34" charset="0"/>
                <a:cs typeface="Arial" pitchFamily="34" charset="0"/>
              </a:rPr>
              <a:t>dependence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pl-PL" b="0" dirty="0" err="1" smtClean="0">
                <a:latin typeface="Arial" pitchFamily="34" charset="0"/>
                <a:cs typeface="Arial" pitchFamily="34" charset="0"/>
              </a:rPr>
              <a:t>backbone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0" dirty="0" err="1" smtClean="0">
                <a:latin typeface="Arial" pitchFamily="34" charset="0"/>
                <a:cs typeface="Arial" pitchFamily="34" charset="0"/>
              </a:rPr>
              <a:t>hydrogen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0" dirty="0" err="1" smtClean="0">
                <a:latin typeface="Arial" pitchFamily="34" charset="0"/>
                <a:cs typeface="Arial" pitchFamily="34" charset="0"/>
              </a:rPr>
              <a:t>bonding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0" dirty="0" err="1" smtClean="0">
                <a:latin typeface="Arial" pitchFamily="34" charset="0"/>
                <a:cs typeface="Arial" pitchFamily="34" charset="0"/>
              </a:rPr>
              <a:t>interactions</a:t>
            </a:r>
            <a:endParaRPr lang="pl-PL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118170" y="6537305"/>
            <a:ext cx="69127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600" b="0" dirty="0" smtClean="0"/>
              <a:t>Liwo et al., </a:t>
            </a:r>
            <a:r>
              <a:rPr lang="pl-PL" sz="1600" b="0" i="1" dirty="0" smtClean="0"/>
              <a:t>Prot. </a:t>
            </a:r>
            <a:r>
              <a:rPr lang="pl-PL" sz="1600" b="0" i="1" dirty="0" err="1" smtClean="0"/>
              <a:t>Sci</a:t>
            </a:r>
            <a:r>
              <a:rPr lang="pl-PL" sz="1600" b="0" i="1" dirty="0" smtClean="0"/>
              <a:t>.,</a:t>
            </a:r>
            <a:r>
              <a:rPr lang="pl-PL" sz="1600" b="0" dirty="0" smtClean="0"/>
              <a:t> 2, 1697 (1993); </a:t>
            </a:r>
            <a:r>
              <a:rPr lang="pl-PL" sz="1600" b="0" i="1" dirty="0" smtClean="0"/>
              <a:t>J. </a:t>
            </a:r>
            <a:r>
              <a:rPr lang="pl-PL" sz="1600" b="0" i="1" dirty="0" err="1" smtClean="0"/>
              <a:t>Phys</a:t>
            </a:r>
            <a:r>
              <a:rPr lang="pl-PL" sz="1600" b="0" i="1" dirty="0" smtClean="0"/>
              <a:t>. </a:t>
            </a:r>
            <a:r>
              <a:rPr lang="pl-PL" sz="1600" b="0" i="1" dirty="0" err="1" smtClean="0"/>
              <a:t>Chem</a:t>
            </a:r>
            <a:r>
              <a:rPr lang="pl-PL" sz="1600" b="0" i="1" dirty="0" smtClean="0"/>
              <a:t>. B</a:t>
            </a:r>
            <a:r>
              <a:rPr lang="pl-PL" sz="1600" b="0" dirty="0" smtClean="0"/>
              <a:t> 108, 9421 (2004)</a:t>
            </a:r>
            <a:endParaRPr lang="pl-PL" sz="1600" b="0" dirty="0"/>
          </a:p>
        </p:txBody>
      </p:sp>
      <p:cxnSp>
        <p:nvCxnSpPr>
          <p:cNvPr id="27" name="Łącznik prosty ze strzałką 26"/>
          <p:cNvCxnSpPr/>
          <p:nvPr/>
        </p:nvCxnSpPr>
        <p:spPr bwMode="auto">
          <a:xfrm flipV="1">
            <a:off x="4303020" y="2791339"/>
            <a:ext cx="216024" cy="5040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94215" name="Object 7"/>
          <p:cNvGraphicFramePr>
            <a:graphicFrameLocks noChangeAspect="1"/>
          </p:cNvGraphicFramePr>
          <p:nvPr/>
        </p:nvGraphicFramePr>
        <p:xfrm>
          <a:off x="4125663" y="2881439"/>
          <a:ext cx="234950" cy="360363"/>
        </p:xfrm>
        <a:graphic>
          <a:graphicData uri="http://schemas.openxmlformats.org/presentationml/2006/ole">
            <p:oleObj spid="_x0000_s5126" name="Równanie" r:id="rId8" imgW="164880" imgH="253800" progId="Equation.3">
              <p:embed/>
            </p:oleObj>
          </a:graphicData>
        </a:graphic>
      </p:graphicFrame>
      <p:cxnSp>
        <p:nvCxnSpPr>
          <p:cNvPr id="35" name="Łącznik prosty ze strzałką 34"/>
          <p:cNvCxnSpPr/>
          <p:nvPr/>
        </p:nvCxnSpPr>
        <p:spPr bwMode="auto">
          <a:xfrm>
            <a:off x="4283968" y="3285306"/>
            <a:ext cx="576064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cxnSp>
      <p:cxnSp>
        <p:nvCxnSpPr>
          <p:cNvPr id="37" name="Łącznik prosty ze strzałką 36"/>
          <p:cNvCxnSpPr/>
          <p:nvPr/>
        </p:nvCxnSpPr>
        <p:spPr bwMode="auto">
          <a:xfrm>
            <a:off x="4293494" y="3299595"/>
            <a:ext cx="504056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8" name="Object 7"/>
          <p:cNvGraphicFramePr>
            <a:graphicFrameLocks noChangeAspect="1"/>
          </p:cNvGraphicFramePr>
          <p:nvPr/>
        </p:nvGraphicFramePr>
        <p:xfrm>
          <a:off x="4359373" y="3319582"/>
          <a:ext cx="342900" cy="360363"/>
        </p:xfrm>
        <a:graphic>
          <a:graphicData uri="http://schemas.openxmlformats.org/presentationml/2006/ole">
            <p:oleObj spid="_x0000_s5127" name="Równanie" r:id="rId9" imgW="241200" imgH="253800" progId="Equation.3">
              <p:embed/>
            </p:oleObj>
          </a:graphicData>
        </a:graphic>
      </p:graphicFrame>
      <p:cxnSp>
        <p:nvCxnSpPr>
          <p:cNvPr id="51" name="Łącznik prosty 50"/>
          <p:cNvCxnSpPr/>
          <p:nvPr/>
        </p:nvCxnSpPr>
        <p:spPr bwMode="auto">
          <a:xfrm flipV="1">
            <a:off x="4876699" y="1629122"/>
            <a:ext cx="559397" cy="25412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60" name="Obiekt 59"/>
          <p:cNvGraphicFramePr>
            <a:graphicFrameLocks noChangeAspect="1"/>
          </p:cNvGraphicFramePr>
          <p:nvPr/>
        </p:nvGraphicFramePr>
        <p:xfrm>
          <a:off x="5004048" y="1412776"/>
          <a:ext cx="358775" cy="360362"/>
        </p:xfrm>
        <a:graphic>
          <a:graphicData uri="http://schemas.openxmlformats.org/presentationml/2006/ole">
            <p:oleObj spid="_x0000_s5128" name="Równanie" r:id="rId10" imgW="253800" imgH="253800" progId="Equation.3">
              <p:embed/>
            </p:oleObj>
          </a:graphicData>
        </a:graphic>
      </p:graphicFrame>
      <p:graphicFrame>
        <p:nvGraphicFramePr>
          <p:cNvPr id="40" name="Obiekt 39"/>
          <p:cNvGraphicFramePr>
            <a:graphicFrameLocks noChangeAspect="1"/>
          </p:cNvGraphicFramePr>
          <p:nvPr/>
        </p:nvGraphicFramePr>
        <p:xfrm>
          <a:off x="6940550" y="836613"/>
          <a:ext cx="862013" cy="360362"/>
        </p:xfrm>
        <a:graphic>
          <a:graphicData uri="http://schemas.openxmlformats.org/presentationml/2006/ole">
            <p:oleObj spid="_x0000_s5129" name="Równanie" r:id="rId11" imgW="609480" imgH="253800" progId="Equation.3">
              <p:embed/>
            </p:oleObj>
          </a:graphicData>
        </a:graphic>
      </p:graphicFrame>
      <p:graphicFrame>
        <p:nvGraphicFramePr>
          <p:cNvPr id="49" name="Obiekt 48"/>
          <p:cNvGraphicFramePr>
            <a:graphicFrameLocks noChangeAspect="1"/>
          </p:cNvGraphicFramePr>
          <p:nvPr/>
        </p:nvGraphicFramePr>
        <p:xfrm>
          <a:off x="5292080" y="4292773"/>
          <a:ext cx="271463" cy="360363"/>
        </p:xfrm>
        <a:graphic>
          <a:graphicData uri="http://schemas.openxmlformats.org/presentationml/2006/ole">
            <p:oleObj spid="_x0000_s5130" name="Równanie" r:id="rId12" imgW="190440" imgH="253800" progId="Equation.3">
              <p:embed/>
            </p:oleObj>
          </a:graphicData>
        </a:graphic>
      </p:graphicFrame>
      <p:graphicFrame>
        <p:nvGraphicFramePr>
          <p:cNvPr id="50" name="Obiekt 49"/>
          <p:cNvGraphicFramePr>
            <a:graphicFrameLocks noChangeAspect="1"/>
          </p:cNvGraphicFramePr>
          <p:nvPr/>
        </p:nvGraphicFramePr>
        <p:xfrm>
          <a:off x="4861297" y="4652814"/>
          <a:ext cx="358775" cy="360362"/>
        </p:xfrm>
        <a:graphic>
          <a:graphicData uri="http://schemas.openxmlformats.org/presentationml/2006/ole">
            <p:oleObj spid="_x0000_s5131" name="Równanie" r:id="rId13" imgW="253800" imgH="253800" progId="Equation.3">
              <p:embed/>
            </p:oleObj>
          </a:graphicData>
        </a:graphic>
      </p:graphicFrame>
      <p:graphicFrame>
        <p:nvGraphicFramePr>
          <p:cNvPr id="53" name="Object 7"/>
          <p:cNvGraphicFramePr>
            <a:graphicFrameLocks noChangeAspect="1"/>
          </p:cNvGraphicFramePr>
          <p:nvPr/>
        </p:nvGraphicFramePr>
        <p:xfrm>
          <a:off x="4572000" y="5445224"/>
          <a:ext cx="234950" cy="353945"/>
        </p:xfrm>
        <a:graphic>
          <a:graphicData uri="http://schemas.openxmlformats.org/presentationml/2006/ole">
            <p:oleObj spid="_x0000_s5132" name="Równanie" r:id="rId14" imgW="164880" imgH="253800" progId="Equation.3">
              <p:embed/>
            </p:oleObj>
          </a:graphicData>
        </a:graphic>
      </p:graphicFrame>
      <p:graphicFrame>
        <p:nvGraphicFramePr>
          <p:cNvPr id="56" name="Object 7"/>
          <p:cNvGraphicFramePr>
            <a:graphicFrameLocks noChangeAspect="1"/>
          </p:cNvGraphicFramePr>
          <p:nvPr/>
        </p:nvGraphicFramePr>
        <p:xfrm>
          <a:off x="4860032" y="5877272"/>
          <a:ext cx="342900" cy="360363"/>
        </p:xfrm>
        <a:graphic>
          <a:graphicData uri="http://schemas.openxmlformats.org/presentationml/2006/ole">
            <p:oleObj spid="_x0000_s5133" name="Równanie" r:id="rId15" imgW="241200" imgH="253800" progId="Equation.3">
              <p:embed/>
            </p:oleObj>
          </a:graphicData>
        </a:graphic>
      </p:graphicFrame>
      <p:graphicFrame>
        <p:nvGraphicFramePr>
          <p:cNvPr id="58" name="Obiekt 57"/>
          <p:cNvGraphicFramePr>
            <a:graphicFrameLocks noChangeAspect="1"/>
          </p:cNvGraphicFramePr>
          <p:nvPr/>
        </p:nvGraphicFramePr>
        <p:xfrm>
          <a:off x="4879082" y="4168130"/>
          <a:ext cx="358775" cy="360362"/>
        </p:xfrm>
        <a:graphic>
          <a:graphicData uri="http://schemas.openxmlformats.org/presentationml/2006/ole">
            <p:oleObj spid="_x0000_s5134" name="Równanie" r:id="rId16" imgW="253800" imgH="253800" progId="Equation.3">
              <p:embed/>
            </p:oleObj>
          </a:graphicData>
        </a:graphic>
      </p:graphicFrame>
      <p:cxnSp>
        <p:nvCxnSpPr>
          <p:cNvPr id="42" name="Łącznik prosty 41"/>
          <p:cNvCxnSpPr/>
          <p:nvPr/>
        </p:nvCxnSpPr>
        <p:spPr bwMode="auto">
          <a:xfrm>
            <a:off x="4283968" y="5862998"/>
            <a:ext cx="13681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800000" lon="0" rev="0"/>
            </a:camera>
            <a:lightRig rig="threePt" dir="t"/>
          </a:scene3d>
        </p:spPr>
      </p:cxnSp>
      <p:cxnSp>
        <p:nvCxnSpPr>
          <p:cNvPr id="44" name="Łącznik prosty 43"/>
          <p:cNvCxnSpPr/>
          <p:nvPr/>
        </p:nvCxnSpPr>
        <p:spPr bwMode="auto">
          <a:xfrm flipV="1">
            <a:off x="4830316" y="4221088"/>
            <a:ext cx="24383" cy="190961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scene3d>
            <a:camera prst="orthographicFront">
              <a:rot lat="1800000" lon="0" rev="0"/>
            </a:camera>
            <a:lightRig rig="threePt" dir="t"/>
          </a:scene3d>
        </p:spPr>
      </p:cxnSp>
      <p:cxnSp>
        <p:nvCxnSpPr>
          <p:cNvPr id="46" name="Łącznik prosty 45"/>
          <p:cNvCxnSpPr/>
          <p:nvPr/>
        </p:nvCxnSpPr>
        <p:spPr bwMode="auto">
          <a:xfrm>
            <a:off x="3635896" y="4221088"/>
            <a:ext cx="2088232" cy="12974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>
              <a:rot lat="1800000" lon="0" rev="0"/>
            </a:camera>
            <a:lightRig rig="threePt" dir="t"/>
          </a:scene3d>
        </p:spPr>
      </p:cxnSp>
      <p:cxnSp>
        <p:nvCxnSpPr>
          <p:cNvPr id="52" name="Łącznik prosty ze strzałką 51"/>
          <p:cNvCxnSpPr/>
          <p:nvPr/>
        </p:nvCxnSpPr>
        <p:spPr bwMode="auto">
          <a:xfrm flipV="1">
            <a:off x="4840984" y="5229200"/>
            <a:ext cx="19048" cy="64261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1800000" lon="0" rev="0"/>
            </a:camera>
            <a:lightRig rig="threePt" dir="t"/>
          </a:scene3d>
        </p:spPr>
      </p:cxnSp>
      <p:cxnSp>
        <p:nvCxnSpPr>
          <p:cNvPr id="54" name="Łącznik prosty ze strzałką 53"/>
          <p:cNvCxnSpPr/>
          <p:nvPr/>
        </p:nvCxnSpPr>
        <p:spPr bwMode="auto">
          <a:xfrm>
            <a:off x="4860032" y="5842673"/>
            <a:ext cx="576064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>
              <a:rot lat="1800000" lon="0" rev="0"/>
            </a:camera>
            <a:lightRig rig="threePt" dir="t"/>
          </a:scene3d>
        </p:spPr>
      </p:cxnSp>
      <p:cxnSp>
        <p:nvCxnSpPr>
          <p:cNvPr id="55" name="Łącznik prosty ze strzałką 54"/>
          <p:cNvCxnSpPr/>
          <p:nvPr/>
        </p:nvCxnSpPr>
        <p:spPr bwMode="auto">
          <a:xfrm>
            <a:off x="4869558" y="5856962"/>
            <a:ext cx="504056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1800000" lon="0" rev="0"/>
            </a:camera>
            <a:lightRig rig="threePt" dir="t"/>
          </a:scene3d>
        </p:spPr>
      </p:cxnSp>
      <p:cxnSp>
        <p:nvCxnSpPr>
          <p:cNvPr id="83" name="Łącznik prosty 82"/>
          <p:cNvCxnSpPr/>
          <p:nvPr/>
        </p:nvCxnSpPr>
        <p:spPr bwMode="auto">
          <a:xfrm>
            <a:off x="4192910" y="4678535"/>
            <a:ext cx="13681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upa 84"/>
          <p:cNvGrpSpPr/>
          <p:nvPr/>
        </p:nvGrpSpPr>
        <p:grpSpPr>
          <a:xfrm>
            <a:off x="4311526" y="4442186"/>
            <a:ext cx="1105520" cy="498982"/>
            <a:chOff x="4311526" y="4442186"/>
            <a:chExt cx="1105520" cy="498982"/>
          </a:xfrm>
          <a:scene3d>
            <a:camera prst="orthographicFront">
              <a:rot lat="0" lon="3600000" rev="0"/>
            </a:camera>
            <a:lightRig rig="threePt" dir="t"/>
          </a:scene3d>
        </p:grpSpPr>
        <p:cxnSp>
          <p:nvCxnSpPr>
            <p:cNvPr id="82" name="Łącznik prosty 81"/>
            <p:cNvCxnSpPr/>
            <p:nvPr/>
          </p:nvCxnSpPr>
          <p:spPr bwMode="auto">
            <a:xfrm flipV="1">
              <a:off x="4311526" y="4442186"/>
              <a:ext cx="1105520" cy="49898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Łącznik prosty 83"/>
            <p:cNvCxnSpPr/>
            <p:nvPr/>
          </p:nvCxnSpPr>
          <p:spPr bwMode="auto">
            <a:xfrm flipV="1">
              <a:off x="4857649" y="4442186"/>
              <a:ext cx="559397" cy="25412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86" name="Łuk 85"/>
          <p:cNvSpPr/>
          <p:nvPr/>
        </p:nvSpPr>
        <p:spPr bwMode="auto">
          <a:xfrm>
            <a:off x="4716016" y="4509120"/>
            <a:ext cx="288032" cy="288032"/>
          </a:xfrm>
          <a:prstGeom prst="arc">
            <a:avLst>
              <a:gd name="adj1" fmla="val 16200000"/>
              <a:gd name="adj2" fmla="val 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7" name="Obraz 86" descr="Figure9ef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580112" y="1323528"/>
            <a:ext cx="3492785" cy="5129808"/>
          </a:xfrm>
          <a:prstGeom prst="rect">
            <a:avLst/>
          </a:prstGeom>
          <a:ln>
            <a:noFill/>
          </a:ln>
        </p:spPr>
      </p:pic>
      <p:sp>
        <p:nvSpPr>
          <p:cNvPr id="41" name="pole tekstowe 40"/>
          <p:cNvSpPr txBox="1"/>
          <p:nvPr/>
        </p:nvSpPr>
        <p:spPr>
          <a:xfrm>
            <a:off x="8063880" y="6265887"/>
            <a:ext cx="1080120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b="0" dirty="0" smtClean="0">
                <a:latin typeface="Arial" pitchFamily="34" charset="0"/>
                <a:cs typeface="Arial" pitchFamily="34" charset="0"/>
              </a:rPr>
              <a:t>PMF</a:t>
            </a:r>
            <a:endParaRPr lang="pl-PL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7956376" y="3563724"/>
            <a:ext cx="1080120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b="0" dirty="0" err="1" smtClean="0">
                <a:latin typeface="Arial" pitchFamily="34" charset="0"/>
                <a:cs typeface="Arial" pitchFamily="34" charset="0"/>
              </a:rPr>
              <a:t>Approx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.</a:t>
            </a:r>
            <a:endParaRPr lang="pl-PL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Łuk 87"/>
          <p:cNvSpPr/>
          <p:nvPr/>
        </p:nvSpPr>
        <p:spPr bwMode="auto">
          <a:xfrm>
            <a:off x="4860032" y="4495537"/>
            <a:ext cx="576064" cy="733663"/>
          </a:xfrm>
          <a:prstGeom prst="arc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  <a:scene3d>
            <a:camera prst="orthographicFront">
              <a:rot lat="0" lon="4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9" name="Połowa ramki 88"/>
          <p:cNvSpPr/>
          <p:nvPr/>
        </p:nvSpPr>
        <p:spPr bwMode="auto">
          <a:xfrm flipV="1">
            <a:off x="4893940" y="5445457"/>
            <a:ext cx="288032" cy="369332"/>
          </a:xfrm>
          <a:prstGeom prst="halfFrame">
            <a:avLst>
              <a:gd name="adj1" fmla="val 5870"/>
              <a:gd name="adj2" fmla="val 0"/>
            </a:avLst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116632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err="1" smtClean="0"/>
              <a:t>Dispersion</a:t>
            </a:r>
            <a:r>
              <a:rPr lang="pl-PL" sz="4000" dirty="0" smtClean="0"/>
              <a:t> </a:t>
            </a:r>
            <a:r>
              <a:rPr lang="pl-PL" sz="4000" dirty="0" err="1" smtClean="0"/>
              <a:t>forces</a:t>
            </a:r>
            <a:endParaRPr lang="pl-PL" sz="4000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/>
        </p:nvGraphicFramePr>
        <p:xfrm>
          <a:off x="855712" y="1197197"/>
          <a:ext cx="4724400" cy="4464051"/>
        </p:xfrm>
        <a:graphic>
          <a:graphicData uri="http://schemas.openxmlformats.org/presentationml/2006/ole">
            <p:oleObj spid="_x0000_s7170" name="Równanie" r:id="rId3" imgW="2044440" imgH="193032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/>
          <p:cNvGraphicFramePr>
            <a:graphicFrameLocks noChangeAspect="1"/>
          </p:cNvGraphicFramePr>
          <p:nvPr/>
        </p:nvGraphicFramePr>
        <p:xfrm>
          <a:off x="1096155" y="1259181"/>
          <a:ext cx="5996125" cy="1017691"/>
        </p:xfrm>
        <a:graphic>
          <a:graphicData uri="http://schemas.openxmlformats.org/presentationml/2006/ole">
            <p:oleObj spid="_x0000_s8194" name="Równanie" r:id="rId3" imgW="2768400" imgH="469800" progId="Equation.3">
              <p:embed/>
            </p:oleObj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467544" y="26064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QM (London, 1930)</a:t>
            </a:r>
            <a:endParaRPr lang="pl-PL" sz="2800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/>
        </p:nvGraphicFramePr>
        <p:xfrm>
          <a:off x="793452" y="3706465"/>
          <a:ext cx="6946900" cy="1882775"/>
        </p:xfrm>
        <a:graphic>
          <a:graphicData uri="http://schemas.openxmlformats.org/presentationml/2006/ole">
            <p:oleObj spid="_x0000_s8195" name="Równanie" r:id="rId4" imgW="3276360" imgH="888840" progId="Equation.3">
              <p:embed/>
            </p:oleObj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467544" y="290578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 smtClean="0"/>
              <a:t>Different</a:t>
            </a:r>
            <a:r>
              <a:rPr lang="pl-PL" sz="2800" dirty="0" smtClean="0"/>
              <a:t> </a:t>
            </a:r>
            <a:r>
              <a:rPr lang="pl-PL" sz="2800" dirty="0" err="1" smtClean="0"/>
              <a:t>atoms</a:t>
            </a:r>
            <a:endParaRPr lang="pl-PL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326</Words>
  <Application>Microsoft Office PowerPoint</Application>
  <PresentationFormat>Pokaz na ekranie (4:3)</PresentationFormat>
  <Paragraphs>76</Paragraphs>
  <Slides>22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22</vt:i4>
      </vt:variant>
    </vt:vector>
  </HeadingPairs>
  <TitlesOfParts>
    <vt:vector size="25" baseType="lpstr">
      <vt:lpstr>Motyw pakietu Office</vt:lpstr>
      <vt:lpstr>Równanie</vt:lpstr>
      <vt:lpstr>Microsoft Equation 3.0</vt:lpstr>
      <vt:lpstr>Van der Waals forces and hydrogen bonds</vt:lpstr>
      <vt:lpstr>Types of „weak” interactions</vt:lpstr>
      <vt:lpstr>Types of „weak” interactions (continued)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What are hydrogen bonds?</vt:lpstr>
      <vt:lpstr>Slajd 13</vt:lpstr>
      <vt:lpstr>Types of hydrogen bonds</vt:lpstr>
      <vt:lpstr>Examples</vt:lpstr>
      <vt:lpstr>H-bonds in proteins</vt:lpstr>
      <vt:lpstr>Examples</vt:lpstr>
      <vt:lpstr>Hydrogen bonding and proton transfer</vt:lpstr>
      <vt:lpstr>Symmetric hydrogen bonds</vt:lpstr>
      <vt:lpstr>H-bonding energy surfaces are reflected in structural structures</vt:lpstr>
      <vt:lpstr>Energy decomposition</vt:lpstr>
      <vt:lpstr>Slajd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 der Waals forces and hydrogen bonds</dc:title>
  <dc:creator>Adam</dc:creator>
  <cp:lastModifiedBy>Adam</cp:lastModifiedBy>
  <cp:revision>61</cp:revision>
  <dcterms:created xsi:type="dcterms:W3CDTF">2014-11-16T16:05:20Z</dcterms:created>
  <dcterms:modified xsi:type="dcterms:W3CDTF">2014-11-17T07:08:54Z</dcterms:modified>
</cp:coreProperties>
</file>