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89"/>
  </p:notesMasterIdLst>
  <p:sldIdLst>
    <p:sldId id="257" r:id="rId3"/>
    <p:sldId id="256" r:id="rId4"/>
    <p:sldId id="259" r:id="rId5"/>
    <p:sldId id="258" r:id="rId6"/>
    <p:sldId id="263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6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przesunąć slajd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2000" b="0" strike="noStrike" spc="-1">
                <a:latin typeface="Arial"/>
              </a:rPr>
              <a:t>Kliknij, aby edytować format notatek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1400" b="0" strike="noStrike" spc="-1">
                <a:latin typeface="Times New Roman"/>
              </a:rPr>
              <a:t> 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l-PL" sz="1400" b="0" strike="noStrike" spc="-1">
                <a:latin typeface="Times New Roman"/>
              </a:rPr>
              <a:t> 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l-PL" sz="1400" b="0" strike="noStrike" spc="-1">
                <a:latin typeface="Times New Roman"/>
              </a:rPr>
              <a:t> </a:t>
            </a: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B6CD4E0-D71E-45F1-9825-0B3A8D95055A}" type="slidenum">
              <a:rPr lang="pl-PL" sz="1400" b="0" strike="noStrike" spc="-1">
                <a:latin typeface="Times New Roman"/>
              </a:rPr>
              <a:t>‹#›</a:t>
            </a:fld>
            <a:endParaRPr lang="pl-PL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CustomShape 1"/>
          <p:cNvSpPr/>
          <p:nvPr/>
        </p:nvSpPr>
        <p:spPr>
          <a:xfrm>
            <a:off x="3884760" y="8685360"/>
            <a:ext cx="296892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C8C2585-BB55-48A5-AC91-7069A2C0907A}" type="slidenum">
              <a:rPr lang="pl-PL" sz="1200" b="0" strike="noStrike" spc="-1">
                <a:solidFill>
                  <a:srgbClr val="000000"/>
                </a:solidFill>
                <a:latin typeface="Times New Roman"/>
              </a:rPr>
              <a:t>71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60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</p:spPr>
      </p:sp>
      <p:sp>
        <p:nvSpPr>
          <p:cNvPr id="603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Egzamin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349200" y="1447920"/>
            <a:ext cx="8540280" cy="4980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0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/>
              <a:buChar char=""/>
            </a:pPr>
            <a:r>
              <a:rPr lang="pl-PL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Termin “0”: do ustalenia. </a:t>
            </a:r>
            <a:endParaRPr lang="pl-PL" sz="3200" b="0" strike="noStrike" spc="-1" dirty="0">
              <a:latin typeface="Arial"/>
            </a:endParaRPr>
          </a:p>
          <a:p>
            <a:pPr marL="343080" indent="-340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/>
              <a:buChar char=""/>
            </a:pPr>
            <a:r>
              <a:rPr lang="pl-PL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Termin I: 2.02.2023, godz. 10:00 sala D1. </a:t>
            </a:r>
            <a:endParaRPr lang="pl-PL" sz="3200" b="0" strike="noStrike" spc="-1" dirty="0">
              <a:latin typeface="Arial"/>
            </a:endParaRPr>
          </a:p>
          <a:p>
            <a:pPr marL="343080" indent="-340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/>
              <a:buChar char=""/>
            </a:pPr>
            <a:r>
              <a:rPr lang="pl-PL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Forma: </a:t>
            </a:r>
            <a:endParaRPr lang="pl-PL" sz="3200" b="0" strike="noStrike" spc="-1" dirty="0">
              <a:latin typeface="Arial"/>
            </a:endParaRPr>
          </a:p>
          <a:p>
            <a:pPr marL="743040" lvl="1" indent="-28296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/>
              <a:buChar char=""/>
            </a:pPr>
            <a:r>
              <a:rPr lang="pl-PL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pisemna, ewentualny </a:t>
            </a:r>
            <a:r>
              <a:rPr lang="pl-PL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dopyt</a:t>
            </a:r>
            <a:r>
              <a:rPr lang="pl-PL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pl-PL" sz="2800" b="0" strike="noStrike" spc="-1" dirty="0">
              <a:latin typeface="Arial"/>
            </a:endParaRPr>
          </a:p>
          <a:p>
            <a:pPr marL="743040" lvl="1" indent="-28296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/>
              <a:buChar char=""/>
            </a:pPr>
            <a:r>
              <a:rPr lang="pl-PL" sz="2800" spc="-1" dirty="0">
                <a:solidFill>
                  <a:srgbClr val="000000"/>
                </a:solidFill>
                <a:latin typeface="Arial"/>
                <a:ea typeface="DejaVu Sans"/>
              </a:rPr>
              <a:t>k</a:t>
            </a:r>
            <a:r>
              <a:rPr lang="pl-PL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ażda osoba egzaminowana dostanie  10 pytań wylosowanych z 10 działów. </a:t>
            </a:r>
            <a:endParaRPr lang="pl-PL" sz="2800" b="0" strike="noStrike" spc="-1" dirty="0">
              <a:latin typeface="Arial"/>
            </a:endParaRPr>
          </a:p>
          <a:p>
            <a:pPr marL="343080" indent="-340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/>
              <a:buChar char=""/>
            </a:pPr>
            <a:r>
              <a:rPr lang="pl-PL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Szacowany czas: 3 godziny.</a:t>
            </a:r>
            <a:endParaRPr lang="pl-PL" sz="3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88920" y="228600"/>
            <a:ext cx="8838000" cy="69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W przypadku układów molekularnych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0" y="1507320"/>
            <a:ext cx="9142920" cy="337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55680" indent="-3528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tarSymbol"/>
              <a:buChar char="-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Znajdowanie struktury makromolekuły lub możliwych konformacji zespołu statystycznego.</a:t>
            </a:r>
            <a:endParaRPr lang="pl-PL" sz="24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tarSymbol"/>
              <a:buChar char="-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Modelowanie oddziaływań (np. struktury i energii/energii swobodnej kompleksu ligand-białko docelowe).</a:t>
            </a:r>
            <a:endParaRPr lang="pl-PL" sz="24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tarSymbol"/>
              <a:buChar char="-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Modelowanie dynamiki.</a:t>
            </a:r>
            <a:endParaRPr lang="pl-PL" sz="24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tarSymbol"/>
              <a:buChar char="-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Modelowanie struktury i właściwości substancji lub ich mieszanin.</a:t>
            </a:r>
            <a:endParaRPr lang="pl-PL" sz="24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tarSymbol"/>
              <a:buChar char="-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Modelowanie przejść fazowych (np. topnienie DNA, denaturacja białka).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52280" y="685800"/>
            <a:ext cx="8836200" cy="130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Symulacje a eksperyment: podobieństwa i różnice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228600" y="2438280"/>
            <a:ext cx="8760240" cy="267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pl-PL" sz="3200" b="0" strike="noStrike" spc="-1">
                <a:solidFill>
                  <a:srgbClr val="FF0000"/>
                </a:solidFill>
                <a:latin typeface="Arial"/>
                <a:ea typeface="DejaVu Sans"/>
              </a:rPr>
              <a:t>Operujemy układem wirtualnym a nie rzeczywistym.</a:t>
            </a:r>
            <a:endParaRPr lang="pl-PL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Wyniki zależą jednak od punktu startowego i są obciążone błędem, zupełnie jak w doświadczaniu.</a:t>
            </a: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228600" y="-22320"/>
            <a:ext cx="8531640" cy="69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Historia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0" y="841680"/>
            <a:ext cx="9141120" cy="587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55680" indent="-35280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pl-PL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Lord Kelvin (początek XX wieku): ręczne obliczenia dynamiki twardych kul.</a:t>
            </a:r>
            <a:endParaRPr lang="pl-PL" sz="22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pl-PL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Project Manhattan (Ulam; lata 40-te i 50-te XX wieku): obliczenia rozszczepienia jądra atomowego, najpierw ręczne potem przy użyciu pierwszego komputera ENIAC.</a:t>
            </a:r>
            <a:endParaRPr lang="pl-PL" sz="22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pl-PL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J.D. Bernal (lata 50-te): modele mechaniczne cieczy skonstruowane przy użyciu kulek styropianowych lub gumowych, połączonych metalowymi patykami.</a:t>
            </a:r>
            <a:endParaRPr lang="pl-PL" sz="22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pl-PL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G. Vineyard (lata 50-te): Symulacje komputerowe uszkodzeń struktury miedzi w wyniku napromieniowania. </a:t>
            </a:r>
            <a:endParaRPr lang="pl-PL" sz="22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pl-PL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Rosenbluth, Rosenbluth, Metropolis, Teller (lata 50-te): Sformułowanie algorytmu Monte Carlo, zwanego algorytmem Metropolisa</a:t>
            </a:r>
            <a:endParaRPr lang="pl-PL" sz="22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pl-PL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Alder i Wainwright (1957): symulacje dynamiki molekularnej cieczy złożonej z twardych kul.</a:t>
            </a:r>
            <a:endParaRPr lang="pl-PL" sz="2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304920" y="228600"/>
            <a:ext cx="8531640" cy="69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Kiedy modelowanie układów molekularnych wymaga symulacji?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457200" y="1831320"/>
            <a:ext cx="7998120" cy="337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55680" indent="-352800">
              <a:lnSpc>
                <a:spcPct val="150000"/>
              </a:lnSpc>
              <a:buClr>
                <a:srgbClr val="000000"/>
              </a:buClr>
              <a:buFont typeface="StarSymbol"/>
              <a:buChar char="-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Układy skondensowane zawierające wiele komponentów (np. białko w roztworze).</a:t>
            </a:r>
            <a:endParaRPr lang="pl-PL" sz="2400" b="0" strike="noStrike" spc="-1">
              <a:latin typeface="Arial"/>
            </a:endParaRPr>
          </a:p>
          <a:p>
            <a:pPr marL="355680" indent="-352800">
              <a:lnSpc>
                <a:spcPct val="150000"/>
              </a:lnSpc>
              <a:buClr>
                <a:srgbClr val="000000"/>
              </a:buClr>
              <a:buFont typeface="StarSymbol"/>
              <a:buChar char="-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Silne oddziaływania między komponentami; nie można rozdzielić części konfiguracyjnej sumy statystycznej.</a:t>
            </a:r>
            <a:endParaRPr lang="pl-PL" sz="2400" b="0" strike="noStrike" spc="-1">
              <a:latin typeface="Arial"/>
            </a:endParaRPr>
          </a:p>
          <a:p>
            <a:pPr marL="355680" indent="-352800">
              <a:lnSpc>
                <a:spcPct val="150000"/>
              </a:lnSpc>
              <a:buClr>
                <a:srgbClr val="000000"/>
              </a:buClr>
              <a:buFont typeface="StarSymbol"/>
              <a:buChar char="-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Dynamika inna niż harmoniczna (niestabilność Lapunowa trajektorii).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152280" y="289800"/>
            <a:ext cx="8836200" cy="130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Znajdowane z symulacji wielkości charakteryzujące układ (energia, pojemność cieplna, gęstość, itp.) są średnimi boltzmannowskimi. Zatem symulacje układów molekularnych są ściśle powiązane z mechaniką statystyczną.</a:t>
            </a:r>
            <a:endParaRPr lang="pl-PL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72000" y="76320"/>
            <a:ext cx="8998920" cy="94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  <a:spcBef>
                <a:spcPts val="1500"/>
              </a:spcBef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Suma statystyczna układu N identycznych oddziału-jących cząstek – przybliżenie wysokotemperaturowe</a:t>
            </a:r>
            <a:endParaRPr lang="pl-PL" sz="2800" b="0" strike="noStrike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4" name="Formula 2"/>
              <p:cNvSpPr txBox="1"/>
              <p:nvPr/>
            </p:nvSpPr>
            <p:spPr>
              <a:xfrm>
                <a:off x="1116000" y="1224000"/>
                <a:ext cx="6026760" cy="360396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  <m:sSup>
                                <m:sSup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</m:den>
                          </m:f>
                          <m:nary>
                            <m:nary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nary>
                                <m:nary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𝑑𝑝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𝑑𝑝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𝑑𝑟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𝑑𝑟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m:rPr>
                                          <m:lit/>
                                          <m:nor/>
                                        </m:rPr>
                                        <a:rPr i="1"/>
                                        <m:t>x</m:t>
                                      </m:r>
                                      <m:r>
                                        <m:rPr>
                                          <m:lit/>
                                          <m:nor/>
                                        </m:rPr>
                                        <a:rPr baseline="-25000"/>
                                        <m:t>i</m:t>
                                      </m:r>
                                    </m:sub>
                                    <m:sup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m:rPr>
                                          <m:lit/>
                                          <m:nor/>
                                        </m:rPr>
                                        <a:rPr i="1"/>
                                        <m:t>y</m:t>
                                      </m:r>
                                      <m:r>
                                        <m:rPr>
                                          <m:lit/>
                                          <m:nor/>
                                        </m:rPr>
                                        <a:rPr i="1" baseline="-25000"/>
                                        <m:t>i</m:t>
                                      </m:r>
                                    </m:sub>
                                    <m:sup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m:rPr>
                                          <m:lit/>
                                          <m:nor/>
                                        </m:rPr>
                                        <a:rPr i="1"/>
                                        <m:t>z</m:t>
                                      </m:r>
                                      <m:r>
                                        <m:rPr>
                                          <m:lit/>
                                          <m:nor/>
                                        </m:rPr>
                                        <a:rPr i="1" baseline="-25000"/>
                                        <m:t>i</m:t>
                                      </m:r>
                                    </m:sub>
                                    <m:sup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  <m:r>
                            <a:rPr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lit/>
                                              <m:nor/>
                                            </m:rPr>
                                            <a:rPr/>
                                            <m:t>mk</m:t>
                                          </m:r>
                                        </m:e>
                                        <m:sub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p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f>
                                <m:fPr>
                                  <m:type m:val="li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nary>
                                <m:nary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f>
                                        <m:fPr>
                                          <m:type m:val="lin"/>
                                          <m:ctrlPr>
                                            <a:rPr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>
                                                  <a:latin typeface="Cambria Math" panose="02040503050406030204" pitchFamily="18" charset="0"/>
                                                </a:rPr>
                                                <m:t>𝑈</m:t>
                                              </m:r>
                                            </m:e>
                                            <m:sub>
                                              <m:r>
                                                <a:rPr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…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eqArr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124" name="Formula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000" y="1224000"/>
                <a:ext cx="6026760" cy="36039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CustomShape 3"/>
          <p:cNvSpPr/>
          <p:nvPr/>
        </p:nvSpPr>
        <p:spPr>
          <a:xfrm>
            <a:off x="152280" y="5118120"/>
            <a:ext cx="7247880" cy="1606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pl-PL" sz="2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Z</a:t>
            </a:r>
            <a:r>
              <a:rPr lang="pl-PL" sz="24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N</a:t>
            </a:r>
            <a:r>
              <a:rPr lang="pl-PL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: całka konfiguracyjna układu złożonego z </a:t>
            </a:r>
            <a:r>
              <a:rPr lang="pl-PL" sz="2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N</a:t>
            </a:r>
            <a:r>
              <a:rPr lang="pl-PL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identycznych cząstek. Tę sumę oraz wielkości z niej wyprowadzone (np. średnią energię oddziaływań) szacujemy na ogół z symulacji. </a:t>
            </a:r>
            <a:endParaRPr lang="pl-PL" sz="2400" b="0" strike="noStrike" spc="-1">
              <a:latin typeface="Arial"/>
            </a:endParaRPr>
          </a:p>
        </p:txBody>
      </p:sp>
      <p:pic>
        <p:nvPicPr>
          <p:cNvPr id="126" name="Obraz 125"/>
          <p:cNvPicPr/>
          <p:nvPr/>
        </p:nvPicPr>
        <p:blipFill>
          <a:blip r:embed="rId3"/>
          <a:stretch/>
        </p:blipFill>
        <p:spPr>
          <a:xfrm rot="16205400">
            <a:off x="5576400" y="2910960"/>
            <a:ext cx="5247000" cy="158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228600" y="152280"/>
            <a:ext cx="8531640" cy="69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Typy symulacji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380880" y="1523880"/>
            <a:ext cx="8455320" cy="344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55680" indent="-352800">
              <a:lnSpc>
                <a:spcPct val="100000"/>
              </a:lnSpc>
              <a:spcAft>
                <a:spcPts val="2401"/>
              </a:spcAft>
              <a:buClr>
                <a:srgbClr val="000000"/>
              </a:buClr>
              <a:buFont typeface="Arial"/>
              <a:buChar char="•"/>
            </a:pPr>
            <a:r>
              <a:rPr lang="pl-PL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Monte Carlo (MC): potrzebna jest tylko energia.  </a:t>
            </a:r>
            <a:endParaRPr lang="pl-PL" sz="36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Aft>
                <a:spcPts val="2401"/>
              </a:spcAft>
              <a:buClr>
                <a:srgbClr val="000000"/>
              </a:buClr>
              <a:buFont typeface="Arial"/>
              <a:buChar char="•"/>
            </a:pPr>
            <a:r>
              <a:rPr lang="pl-PL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Dynamika molekularna (MD): ewolucja czasowa; potrzebne siły.</a:t>
            </a:r>
            <a:endParaRPr lang="pl-PL" sz="36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Aft>
                <a:spcPts val="2401"/>
              </a:spcAft>
              <a:buClr>
                <a:srgbClr val="000000"/>
              </a:buClr>
              <a:buFont typeface="Arial"/>
              <a:buChar char="•"/>
            </a:pPr>
            <a:r>
              <a:rPr lang="pl-PL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Kombinacja MC i MD. </a:t>
            </a:r>
            <a:endParaRPr lang="pl-PL" sz="3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228600" y="76320"/>
            <a:ext cx="8685720" cy="640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pl-PL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Metody Monte Carlo</a:t>
            </a:r>
            <a:endParaRPr lang="pl-PL" sz="3600" b="0" strike="noStrike" spc="-1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228600" y="717480"/>
            <a:ext cx="8685720" cy="824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pl-PL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Najszerzej: są to metody oparte na wykorzystaniu liczb losowych do rozwiązania określonego problemu obliczeniowego.</a:t>
            </a:r>
            <a:endParaRPr lang="pl-PL" sz="2400" b="0" strike="noStrike" spc="-1">
              <a:latin typeface="Arial"/>
            </a:endParaRPr>
          </a:p>
        </p:txBody>
      </p:sp>
      <p:pic>
        <p:nvPicPr>
          <p:cNvPr id="131" name="Picture 32"/>
          <p:cNvPicPr/>
          <p:nvPr/>
        </p:nvPicPr>
        <p:blipFill>
          <a:blip r:embed="rId2"/>
          <a:stretch/>
        </p:blipFill>
        <p:spPr>
          <a:xfrm>
            <a:off x="457200" y="1676520"/>
            <a:ext cx="3504240" cy="4570920"/>
          </a:xfrm>
          <a:prstGeom prst="rect">
            <a:avLst/>
          </a:prstGeom>
          <a:ln>
            <a:noFill/>
          </a:ln>
        </p:spPr>
      </p:pic>
      <p:pic>
        <p:nvPicPr>
          <p:cNvPr id="132" name="Picture 33"/>
          <p:cNvPicPr/>
          <p:nvPr/>
        </p:nvPicPr>
        <p:blipFill>
          <a:blip r:embed="rId3"/>
          <a:stretch/>
        </p:blipFill>
        <p:spPr>
          <a:xfrm>
            <a:off x="4952880" y="1600200"/>
            <a:ext cx="3390120" cy="508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28600"/>
            <a:ext cx="8685720" cy="6060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l-PL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Początki:</a:t>
            </a:r>
            <a:r>
              <a:rPr lang="pl-PL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prawdopodobnie starożytność</a:t>
            </a:r>
            <a:endParaRPr lang="pl-PL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800" b="1" u="sng" strike="noStrike" spc="-1" dirty="0">
                <a:solidFill>
                  <a:srgbClr val="000000"/>
                </a:solidFill>
                <a:uFillTx/>
                <a:latin typeface="Arial"/>
                <a:ea typeface="DejaVu Sans"/>
              </a:rPr>
              <a:t>Pierwsze udokumentowane użycie:</a:t>
            </a:r>
            <a:r>
              <a:rPr lang="pl-PL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G. Comte de Buffon (1777) obliczenia całki przez rzucanie igły na poziomą płaszczyznę</a:t>
            </a:r>
            <a:r>
              <a:rPr lang="pl-PL" sz="2800" i="1" spc="-1" dirty="0">
                <a:latin typeface="Arial"/>
              </a:rPr>
              <a:t> </a:t>
            </a:r>
            <a:r>
              <a:rPr lang="pl-PL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pokrytą równoległymi liniami prostymi.</a:t>
            </a:r>
            <a:endParaRPr lang="pl-PL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800" b="1" u="sng" strike="noStrike" spc="-1" dirty="0">
                <a:solidFill>
                  <a:srgbClr val="000000"/>
                </a:solidFill>
                <a:uFillTx/>
                <a:latin typeface="Arial"/>
                <a:ea typeface="DejaVu Sans"/>
              </a:rPr>
              <a:t>Pierwsze zastosowanie na wielką skalę:</a:t>
            </a:r>
            <a:r>
              <a:rPr lang="pl-PL" sz="2800" b="0" u="sng" strike="noStrike" spc="-1" dirty="0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lang="pl-PL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J. von Neumann, S. </a:t>
            </a:r>
            <a:r>
              <a:rPr lang="pl-PL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Ulam</a:t>
            </a:r>
            <a:r>
              <a:rPr lang="pl-PL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N. Metropolis, R.P. Feynman i in. (lata 1940-te; projekt Manhattan) obliczenia rozpraszania i absorpcji neutronów. Nazwa ,,Monte Carlo” została wymyślona jako kryptonim dla tego typu rachunków i odpowiednich metod matematycznych.</a:t>
            </a:r>
            <a:endParaRPr lang="pl-PL" sz="2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380880" y="228600"/>
            <a:ext cx="8609760" cy="64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  <a:spcBef>
                <a:spcPts val="2248"/>
              </a:spcBef>
            </a:pPr>
            <a:r>
              <a:rPr lang="pl-PL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Zgrubny podział metod Monte Carlo</a:t>
            </a:r>
            <a:endParaRPr lang="pl-PL" sz="3600" b="0" strike="noStrike" spc="-1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380880" y="1523880"/>
            <a:ext cx="8457120" cy="132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536400" indent="-535320">
              <a:lnSpc>
                <a:spcPct val="100000"/>
              </a:lnSpc>
              <a:spcBef>
                <a:spcPts val="1998"/>
              </a:spcBef>
              <a:buClr>
                <a:srgbClr val="000000"/>
              </a:buClr>
              <a:buFont typeface="Wingdings" charset="2"/>
              <a:buChar char=""/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Metoda von Neumanna</a:t>
            </a:r>
            <a:endParaRPr lang="pl-PL" sz="3200" b="0" strike="noStrike" spc="-1">
              <a:latin typeface="Arial"/>
            </a:endParaRPr>
          </a:p>
          <a:p>
            <a:pPr marL="536400" indent="-535320">
              <a:lnSpc>
                <a:spcPct val="100000"/>
              </a:lnSpc>
              <a:spcBef>
                <a:spcPts val="1998"/>
              </a:spcBef>
              <a:buClr>
                <a:srgbClr val="000000"/>
              </a:buClr>
              <a:buFont typeface="Wingdings" charset="2"/>
              <a:buChar char=""/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Metoda Metropolisa (łańcuchów Markowa) </a:t>
            </a: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457200" y="274680"/>
            <a:ext cx="8226720" cy="6199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Wykład 15</a:t>
            </a:r>
            <a:br>
              <a:rPr dirty="0"/>
            </a:br>
            <a:br>
              <a:rPr dirty="0"/>
            </a:br>
            <a:r>
              <a:rPr lang="pl-PL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Symulacje a mechanika statystyczna</a:t>
            </a:r>
            <a:endParaRPr lang="pl-PL" sz="4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4"/>
          <p:cNvPicPr/>
          <p:nvPr/>
        </p:nvPicPr>
        <p:blipFill>
          <a:blip r:embed="rId2"/>
          <a:stretch/>
        </p:blipFill>
        <p:spPr>
          <a:xfrm>
            <a:off x="245160" y="684000"/>
            <a:ext cx="8609760" cy="5128200"/>
          </a:xfrm>
          <a:prstGeom prst="rect">
            <a:avLst/>
          </a:prstGeom>
          <a:ln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76320" y="-47880"/>
            <a:ext cx="8990280" cy="94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Ilustracja różnicy między metodą von Neumanna a metodą Metropolisa. Pomiar średniej głębokości Nilu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324000" y="5469840"/>
            <a:ext cx="3806280" cy="1189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Metoda von Neumanna (próbkujemy całą Afrykę i przyległości). 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4644000" y="5475240"/>
            <a:ext cx="4174920" cy="823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Metoda von  Metropolisa (cały czas próbkujemy Nil).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457200" y="75960"/>
            <a:ext cx="8228520" cy="73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Metoda von Neumanna</a:t>
            </a:r>
            <a:endParaRPr lang="pl-PL" sz="3600" b="0" strike="noStrike" spc="-1"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304920" y="961920"/>
            <a:ext cx="8609400" cy="1555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Z obszaru w którym chcemy policzyć wielkość uśrednioną wybieramy pewną liczbę punktów (systematycznie lub przypadkowo) i dla każdego z nich obliczamy gęstość prawdopodobieństwa oraz wielkość, którą chcemy uśrednić:</a:t>
            </a:r>
            <a:endParaRPr lang="pl-PL" sz="24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Formula 3"/>
              <p:cNvSpPr txBox="1"/>
              <p:nvPr/>
            </p:nvSpPr>
            <p:spPr>
              <a:xfrm>
                <a:off x="2971800" y="2510280"/>
                <a:ext cx="2361240" cy="108504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¯"/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</m:oMath>
                  </m:oMathPara>
                </a14:m>
                <a:endParaRPr/>
              </a:p>
            </p:txBody>
          </p:sp>
        </mc:Choice>
        <mc:Fallback xmlns:p15="http://schemas.microsoft.com/office/powerpoint/2012/main" xmlns:p14="http://schemas.microsoft.com/office/powerpoint/2010/main" xmlns=""/>
      </mc:AlternateContent>
      <p:sp>
        <p:nvSpPr>
          <p:cNvPr id="143" name="CustomShape 4"/>
          <p:cNvSpPr/>
          <p:nvPr/>
        </p:nvSpPr>
        <p:spPr>
          <a:xfrm>
            <a:off x="304920" y="3657600"/>
            <a:ext cx="845712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Dla rozkładu Boltzmanna:</a:t>
            </a:r>
            <a:endParaRPr lang="pl-PL" sz="24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Formula 5"/>
              <p:cNvSpPr txBox="1"/>
              <p:nvPr/>
            </p:nvSpPr>
            <p:spPr>
              <a:xfrm>
                <a:off x="2819520" y="4164120"/>
                <a:ext cx="3313440" cy="208332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¯"/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lit/>
                                  <m:nor/>
                                </m:rPr>
                                <a:rPr/>
                                <m:t>exp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m:rPr>
                                          <m:lit/>
                                          <m:nor/>
                                        </m:rPr>
                                        <a:rPr/>
                                        <m:t>kT</m:t>
                                      </m:r>
                                    </m:den>
                                  </m:f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m:rPr>
                                  <m:lit/>
                                  <m:nor/>
                                </m:rPr>
                                <a:rPr/>
                                <m:t>exp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m:rPr>
                                          <m:lit/>
                                          <m:nor/>
                                        </m:rPr>
                                        <a:rPr/>
                                        <m:t>kT</m:t>
                                      </m:r>
                                    </m:den>
                                  </m:f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:p15="http://schemas.microsoft.com/office/powerpoint/2012/main" xmlns:p14="http://schemas.microsoft.com/office/powerpoint/2010/main" xmlns="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2971800" y="1771560"/>
            <a:ext cx="2970720" cy="2970720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46" name="CustomShape 2"/>
          <p:cNvSpPr/>
          <p:nvPr/>
        </p:nvSpPr>
        <p:spPr>
          <a:xfrm>
            <a:off x="2971800" y="1771560"/>
            <a:ext cx="2970720" cy="2970720"/>
          </a:xfrm>
          <a:prstGeom prst="ellipse">
            <a:avLst/>
          </a:prstGeom>
          <a:solidFill>
            <a:srgbClr val="FF33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47" name="CustomShape 3"/>
          <p:cNvSpPr/>
          <p:nvPr/>
        </p:nvSpPr>
        <p:spPr>
          <a:xfrm>
            <a:off x="3809880" y="2914560"/>
            <a:ext cx="151560" cy="1515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48" name="CustomShape 4"/>
          <p:cNvSpPr/>
          <p:nvPr/>
        </p:nvSpPr>
        <p:spPr>
          <a:xfrm>
            <a:off x="3962520" y="3371760"/>
            <a:ext cx="151200" cy="1515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49" name="CustomShape 5"/>
          <p:cNvSpPr/>
          <p:nvPr/>
        </p:nvSpPr>
        <p:spPr>
          <a:xfrm>
            <a:off x="4419720" y="2610000"/>
            <a:ext cx="151200" cy="151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0" name="CustomShape 6"/>
          <p:cNvSpPr/>
          <p:nvPr/>
        </p:nvSpPr>
        <p:spPr>
          <a:xfrm>
            <a:off x="4267080" y="3067200"/>
            <a:ext cx="151560" cy="151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1" name="CustomShape 7"/>
          <p:cNvSpPr/>
          <p:nvPr/>
        </p:nvSpPr>
        <p:spPr>
          <a:xfrm>
            <a:off x="4572000" y="3295800"/>
            <a:ext cx="151200" cy="151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2" name="CustomShape 8"/>
          <p:cNvSpPr/>
          <p:nvPr/>
        </p:nvSpPr>
        <p:spPr>
          <a:xfrm>
            <a:off x="4191120" y="3828960"/>
            <a:ext cx="151200" cy="1515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3" name="CustomShape 9"/>
          <p:cNvSpPr/>
          <p:nvPr/>
        </p:nvSpPr>
        <p:spPr>
          <a:xfrm>
            <a:off x="4724280" y="3828960"/>
            <a:ext cx="151560" cy="1515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4" name="CustomShape 10"/>
          <p:cNvSpPr/>
          <p:nvPr/>
        </p:nvSpPr>
        <p:spPr>
          <a:xfrm>
            <a:off x="5105520" y="2685960"/>
            <a:ext cx="151200" cy="1515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5" name="CustomShape 11"/>
          <p:cNvSpPr/>
          <p:nvPr/>
        </p:nvSpPr>
        <p:spPr>
          <a:xfrm>
            <a:off x="3962520" y="2152800"/>
            <a:ext cx="151200" cy="151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6" name="CustomShape 12"/>
          <p:cNvSpPr/>
          <p:nvPr/>
        </p:nvSpPr>
        <p:spPr>
          <a:xfrm>
            <a:off x="3276720" y="3219480"/>
            <a:ext cx="151200" cy="151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7" name="CustomShape 13"/>
          <p:cNvSpPr/>
          <p:nvPr/>
        </p:nvSpPr>
        <p:spPr>
          <a:xfrm>
            <a:off x="4495680" y="4286160"/>
            <a:ext cx="151560" cy="1515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8" name="CustomShape 14"/>
          <p:cNvSpPr/>
          <p:nvPr/>
        </p:nvSpPr>
        <p:spPr>
          <a:xfrm>
            <a:off x="3505320" y="3753000"/>
            <a:ext cx="151200" cy="151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59" name="CustomShape 15"/>
          <p:cNvSpPr/>
          <p:nvPr/>
        </p:nvSpPr>
        <p:spPr>
          <a:xfrm>
            <a:off x="5029200" y="3143160"/>
            <a:ext cx="151200" cy="1515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0" name="CustomShape 16"/>
          <p:cNvSpPr/>
          <p:nvPr/>
        </p:nvSpPr>
        <p:spPr>
          <a:xfrm>
            <a:off x="4724280" y="3828960"/>
            <a:ext cx="151560" cy="1515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1" name="CustomShape 17"/>
          <p:cNvSpPr/>
          <p:nvPr/>
        </p:nvSpPr>
        <p:spPr>
          <a:xfrm>
            <a:off x="5181480" y="3676680"/>
            <a:ext cx="151560" cy="151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2" name="CustomShape 18"/>
          <p:cNvSpPr/>
          <p:nvPr/>
        </p:nvSpPr>
        <p:spPr>
          <a:xfrm>
            <a:off x="3429000" y="2457360"/>
            <a:ext cx="151200" cy="1515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3" name="CustomShape 19"/>
          <p:cNvSpPr/>
          <p:nvPr/>
        </p:nvSpPr>
        <p:spPr>
          <a:xfrm>
            <a:off x="5486400" y="3295800"/>
            <a:ext cx="151200" cy="151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4" name="CustomShape 20"/>
          <p:cNvSpPr/>
          <p:nvPr/>
        </p:nvSpPr>
        <p:spPr>
          <a:xfrm>
            <a:off x="4876920" y="2076480"/>
            <a:ext cx="151200" cy="151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5" name="CustomShape 21"/>
          <p:cNvSpPr/>
          <p:nvPr/>
        </p:nvSpPr>
        <p:spPr>
          <a:xfrm>
            <a:off x="5638680" y="2000160"/>
            <a:ext cx="151560" cy="1515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6" name="CustomShape 22"/>
          <p:cNvSpPr/>
          <p:nvPr/>
        </p:nvSpPr>
        <p:spPr>
          <a:xfrm>
            <a:off x="3124080" y="1924200"/>
            <a:ext cx="151560" cy="151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7" name="CustomShape 23"/>
          <p:cNvSpPr/>
          <p:nvPr/>
        </p:nvSpPr>
        <p:spPr>
          <a:xfrm>
            <a:off x="5410080" y="4514760"/>
            <a:ext cx="151560" cy="1515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8" name="CustomShape 24"/>
          <p:cNvSpPr/>
          <p:nvPr/>
        </p:nvSpPr>
        <p:spPr>
          <a:xfrm>
            <a:off x="5334120" y="4057560"/>
            <a:ext cx="151200" cy="1515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9" name="CustomShape 25"/>
          <p:cNvSpPr/>
          <p:nvPr/>
        </p:nvSpPr>
        <p:spPr>
          <a:xfrm>
            <a:off x="3124080" y="4362480"/>
            <a:ext cx="151560" cy="151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70" name="CustomShape 26"/>
          <p:cNvSpPr/>
          <p:nvPr/>
        </p:nvSpPr>
        <p:spPr>
          <a:xfrm>
            <a:off x="3581280" y="4514760"/>
            <a:ext cx="151560" cy="1515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71" name="CustomShape 27"/>
          <p:cNvSpPr/>
          <p:nvPr/>
        </p:nvSpPr>
        <p:spPr>
          <a:xfrm>
            <a:off x="380880" y="152280"/>
            <a:ext cx="8304840" cy="106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  <a:spcBef>
                <a:spcPts val="1998"/>
              </a:spcBef>
            </a:pPr>
            <a:r>
              <a:rPr lang="pl-PL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Przykład zastosowania podejścia von Neumanna do obliczania liczby </a:t>
            </a:r>
            <a:r>
              <a:rPr lang="pl-PL" sz="3200" b="0" strike="noStrike" spc="-1">
                <a:solidFill>
                  <a:srgbClr val="000000"/>
                </a:solidFill>
                <a:latin typeface="Symbol"/>
                <a:ea typeface="Symbol"/>
              </a:rPr>
              <a:t>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172" name="Line 28"/>
          <p:cNvSpPr/>
          <p:nvPr/>
        </p:nvSpPr>
        <p:spPr>
          <a:xfrm>
            <a:off x="2819520" y="1752480"/>
            <a:ext cx="360" cy="3048120"/>
          </a:xfrm>
          <a:prstGeom prst="line">
            <a:avLst/>
          </a:prstGeom>
          <a:ln w="38160">
            <a:solidFill>
              <a:srgbClr val="000000"/>
            </a:solidFill>
            <a:miter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73" name="CustomShape 29"/>
          <p:cNvSpPr/>
          <p:nvPr/>
        </p:nvSpPr>
        <p:spPr>
          <a:xfrm>
            <a:off x="2438280" y="2990880"/>
            <a:ext cx="30384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pl-PL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endParaRPr lang="pl-PL" sz="24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Formula 30"/>
              <p:cNvSpPr txBox="1"/>
              <p:nvPr/>
            </p:nvSpPr>
            <p:spPr>
              <a:xfrm>
                <a:off x="1743120" y="5156280"/>
                <a:ext cx="5123160" cy="139572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b>
                          </m:sSub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lit/>
                              <m:nor/>
                            </m:rPr>
                            <a:rPr/>
                            <m:t>lim</m:t>
                          </m:r>
                        </m:e>
                        <m:lim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→∞</m:t>
                          </m:r>
                        </m:lim>
                      </m:limLow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lit/>
                                  <m:nor/>
                                </m:rPr>
                                <a:rPr/>
                                <m:t>tot</m:t>
                              </m:r>
                            </m:sub>
                          </m:sSub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:p15="http://schemas.microsoft.com/office/powerpoint/2012/main" xmlns:p14="http://schemas.microsoft.com/office/powerpoint/2010/main" xmlns="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432000" y="216000"/>
            <a:ext cx="8351280" cy="54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Metoda Metropolisa (łańcuchów Markowa)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432000" y="1152000"/>
            <a:ext cx="8423280" cy="326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Generujemy rozsądną konfigurację początkową.</a:t>
            </a:r>
            <a:endParaRPr lang="pl-PL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W kolejnych krokach zaburzamy zastaną konfigurację w sposób przypadkowy.</a:t>
            </a:r>
            <a:endParaRPr lang="pl-PL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Obliczamy energię nowej konfiguaracji i w zależności od jej wartości akceptujemy lub odrzucamy zmianę.</a:t>
            </a:r>
            <a:endParaRPr lang="pl-PL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4"/>
          <p:cNvPicPr/>
          <p:nvPr/>
        </p:nvPicPr>
        <p:blipFill>
          <a:blip r:embed="rId2"/>
          <a:stretch/>
        </p:blipFill>
        <p:spPr>
          <a:xfrm>
            <a:off x="0" y="458640"/>
            <a:ext cx="9066600" cy="410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2000520" y="1583280"/>
            <a:ext cx="530640" cy="530640"/>
          </a:xfrm>
          <a:prstGeom prst="ellipse">
            <a:avLst/>
          </a:prstGeom>
          <a:solidFill>
            <a:srgbClr val="FF0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79" name="CustomShape 2"/>
          <p:cNvSpPr/>
          <p:nvPr/>
        </p:nvSpPr>
        <p:spPr>
          <a:xfrm>
            <a:off x="2152800" y="897480"/>
            <a:ext cx="530640" cy="530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80" name="CustomShape 3"/>
          <p:cNvSpPr/>
          <p:nvPr/>
        </p:nvSpPr>
        <p:spPr>
          <a:xfrm>
            <a:off x="2762280" y="1888200"/>
            <a:ext cx="530640" cy="530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81" name="CustomShape 4"/>
          <p:cNvSpPr/>
          <p:nvPr/>
        </p:nvSpPr>
        <p:spPr>
          <a:xfrm>
            <a:off x="1467000" y="2116800"/>
            <a:ext cx="530640" cy="530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82" name="CustomShape 5"/>
          <p:cNvSpPr/>
          <p:nvPr/>
        </p:nvSpPr>
        <p:spPr>
          <a:xfrm>
            <a:off x="1314720" y="1126080"/>
            <a:ext cx="530640" cy="530640"/>
          </a:xfrm>
          <a:prstGeom prst="ellipse">
            <a:avLst/>
          </a:prstGeom>
          <a:solidFill>
            <a:srgbClr val="00CC66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83" name="CustomShape 6"/>
          <p:cNvSpPr/>
          <p:nvPr/>
        </p:nvSpPr>
        <p:spPr>
          <a:xfrm>
            <a:off x="1162080" y="745200"/>
            <a:ext cx="2359440" cy="2283120"/>
          </a:xfrm>
          <a:prstGeom prst="rect">
            <a:avLst/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84" name="CustomShape 7"/>
          <p:cNvSpPr/>
          <p:nvPr/>
        </p:nvSpPr>
        <p:spPr>
          <a:xfrm>
            <a:off x="6191280" y="1583280"/>
            <a:ext cx="530640" cy="530640"/>
          </a:xfrm>
          <a:prstGeom prst="ellipse">
            <a:avLst/>
          </a:prstGeom>
          <a:solidFill>
            <a:srgbClr val="FF0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85" name="CustomShape 8"/>
          <p:cNvSpPr/>
          <p:nvPr/>
        </p:nvSpPr>
        <p:spPr>
          <a:xfrm>
            <a:off x="6343920" y="897480"/>
            <a:ext cx="530640" cy="530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86" name="CustomShape 9"/>
          <p:cNvSpPr/>
          <p:nvPr/>
        </p:nvSpPr>
        <p:spPr>
          <a:xfrm>
            <a:off x="6953400" y="1888200"/>
            <a:ext cx="530640" cy="530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87" name="CustomShape 10"/>
          <p:cNvSpPr/>
          <p:nvPr/>
        </p:nvSpPr>
        <p:spPr>
          <a:xfrm>
            <a:off x="5658120" y="2116800"/>
            <a:ext cx="530640" cy="530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88" name="CustomShape 11"/>
          <p:cNvSpPr/>
          <p:nvPr/>
        </p:nvSpPr>
        <p:spPr>
          <a:xfrm>
            <a:off x="5505480" y="1126080"/>
            <a:ext cx="530640" cy="530640"/>
          </a:xfrm>
          <a:prstGeom prst="ellipse">
            <a:avLst/>
          </a:prstGeom>
          <a:solidFill>
            <a:srgbClr val="00CC66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89" name="CustomShape 12"/>
          <p:cNvSpPr/>
          <p:nvPr/>
        </p:nvSpPr>
        <p:spPr>
          <a:xfrm>
            <a:off x="5353200" y="745200"/>
            <a:ext cx="2359440" cy="2283120"/>
          </a:xfrm>
          <a:prstGeom prst="rect">
            <a:avLst/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90" name="CustomShape 13"/>
          <p:cNvSpPr/>
          <p:nvPr/>
        </p:nvSpPr>
        <p:spPr>
          <a:xfrm>
            <a:off x="6419880" y="2193120"/>
            <a:ext cx="530640" cy="530640"/>
          </a:xfrm>
          <a:prstGeom prst="ellipse">
            <a:avLst/>
          </a:prstGeom>
          <a:solidFill>
            <a:srgbClr val="FF0000">
              <a:alpha val="22000"/>
            </a:srgbClr>
          </a:solidFill>
          <a:ln>
            <a:custDash>
              <a:ds d="400000" sp="3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91" name="CustomShape 14"/>
          <p:cNvSpPr/>
          <p:nvPr/>
        </p:nvSpPr>
        <p:spPr>
          <a:xfrm rot="16200000" flipH="1">
            <a:off x="6229440" y="2002320"/>
            <a:ext cx="606600" cy="22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40">
            <a:solidFill>
              <a:schemeClr val="tx1"/>
            </a:solidFill>
            <a:custDash>
              <a:ds d="400000" sp="300000"/>
            </a:custDash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92" name="CustomShape 15"/>
          <p:cNvSpPr/>
          <p:nvPr/>
        </p:nvSpPr>
        <p:spPr>
          <a:xfrm>
            <a:off x="9315720" y="1583280"/>
            <a:ext cx="911520" cy="91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5DCDE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93" name="CustomShape 16"/>
          <p:cNvSpPr/>
          <p:nvPr/>
        </p:nvSpPr>
        <p:spPr>
          <a:xfrm>
            <a:off x="3753000" y="1888200"/>
            <a:ext cx="9878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94" name="CustomShape 17"/>
          <p:cNvSpPr/>
          <p:nvPr/>
        </p:nvSpPr>
        <p:spPr>
          <a:xfrm rot="5400000" flipH="1" flipV="1">
            <a:off x="-206640" y="1884960"/>
            <a:ext cx="22831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95" name="Line 18"/>
          <p:cNvSpPr/>
          <p:nvPr/>
        </p:nvSpPr>
        <p:spPr>
          <a:xfrm>
            <a:off x="781200" y="1964160"/>
            <a:ext cx="304560" cy="3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96" name="CustomShape 19"/>
          <p:cNvSpPr/>
          <p:nvPr/>
        </p:nvSpPr>
        <p:spPr>
          <a:xfrm>
            <a:off x="382680" y="1778760"/>
            <a:ext cx="530640" cy="503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E</a:t>
            </a:r>
            <a:r>
              <a:rPr lang="pl-PL" sz="2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197" name="CustomShape 20"/>
          <p:cNvSpPr/>
          <p:nvPr/>
        </p:nvSpPr>
        <p:spPr>
          <a:xfrm rot="5400000" flipH="1" flipV="1">
            <a:off x="3985560" y="1883520"/>
            <a:ext cx="22831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98" name="Line 21"/>
          <p:cNvSpPr/>
          <p:nvPr/>
        </p:nvSpPr>
        <p:spPr>
          <a:xfrm>
            <a:off x="4979880" y="1278360"/>
            <a:ext cx="304920" cy="3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99" name="CustomShape 22"/>
          <p:cNvSpPr/>
          <p:nvPr/>
        </p:nvSpPr>
        <p:spPr>
          <a:xfrm>
            <a:off x="4515120" y="1050120"/>
            <a:ext cx="530640" cy="503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E</a:t>
            </a:r>
            <a:r>
              <a:rPr lang="pl-PL" sz="2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200" name="CustomShape 23"/>
          <p:cNvSpPr/>
          <p:nvPr/>
        </p:nvSpPr>
        <p:spPr>
          <a:xfrm>
            <a:off x="4972320" y="3412080"/>
            <a:ext cx="4035600" cy="104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Akceptacja             z prawdopodobieństwem </a:t>
            </a:r>
            <a:endParaRPr lang="pl-P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exp[-(E</a:t>
            </a:r>
            <a:r>
              <a:rPr lang="pl-PL" sz="20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-E</a:t>
            </a:r>
            <a:r>
              <a:rPr lang="pl-PL" sz="20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)/k</a:t>
            </a:r>
            <a:r>
              <a:rPr lang="pl-PL" sz="20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B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T]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201" name="CustomShape 24"/>
          <p:cNvSpPr/>
          <p:nvPr/>
        </p:nvSpPr>
        <p:spPr>
          <a:xfrm>
            <a:off x="6496200" y="3259800"/>
            <a:ext cx="530640" cy="530640"/>
          </a:xfrm>
          <a:prstGeom prst="ellipse">
            <a:avLst/>
          </a:prstGeom>
          <a:solidFill>
            <a:srgbClr val="FF0000">
              <a:alpha val="22000"/>
            </a:srgbClr>
          </a:solidFill>
          <a:ln>
            <a:custDash>
              <a:ds d="400000" sp="3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02" name="CustomShape 25"/>
          <p:cNvSpPr/>
          <p:nvPr/>
        </p:nvSpPr>
        <p:spPr>
          <a:xfrm>
            <a:off x="1957680" y="5239440"/>
            <a:ext cx="530640" cy="530640"/>
          </a:xfrm>
          <a:prstGeom prst="ellipse">
            <a:avLst/>
          </a:prstGeom>
          <a:solidFill>
            <a:srgbClr val="FF0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03" name="CustomShape 26"/>
          <p:cNvSpPr/>
          <p:nvPr/>
        </p:nvSpPr>
        <p:spPr>
          <a:xfrm>
            <a:off x="2109960" y="4553640"/>
            <a:ext cx="530640" cy="530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04" name="CustomShape 27"/>
          <p:cNvSpPr/>
          <p:nvPr/>
        </p:nvSpPr>
        <p:spPr>
          <a:xfrm>
            <a:off x="2719440" y="5544360"/>
            <a:ext cx="530640" cy="530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05" name="CustomShape 28"/>
          <p:cNvSpPr/>
          <p:nvPr/>
        </p:nvSpPr>
        <p:spPr>
          <a:xfrm>
            <a:off x="1424160" y="5772960"/>
            <a:ext cx="530640" cy="530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06" name="CustomShape 29"/>
          <p:cNvSpPr/>
          <p:nvPr/>
        </p:nvSpPr>
        <p:spPr>
          <a:xfrm>
            <a:off x="1271880" y="4782240"/>
            <a:ext cx="530640" cy="530640"/>
          </a:xfrm>
          <a:prstGeom prst="ellipse">
            <a:avLst/>
          </a:prstGeom>
          <a:solidFill>
            <a:srgbClr val="00CC66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07" name="CustomShape 30"/>
          <p:cNvSpPr/>
          <p:nvPr/>
        </p:nvSpPr>
        <p:spPr>
          <a:xfrm>
            <a:off x="1119240" y="4401360"/>
            <a:ext cx="2359440" cy="2283120"/>
          </a:xfrm>
          <a:prstGeom prst="rect">
            <a:avLst/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08" name="CustomShape 31"/>
          <p:cNvSpPr/>
          <p:nvPr/>
        </p:nvSpPr>
        <p:spPr>
          <a:xfrm rot="5400000" flipH="1" flipV="1">
            <a:off x="-255240" y="5541120"/>
            <a:ext cx="22831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09" name="Line 32"/>
          <p:cNvSpPr/>
          <p:nvPr/>
        </p:nvSpPr>
        <p:spPr>
          <a:xfrm>
            <a:off x="662040" y="6231600"/>
            <a:ext cx="304560" cy="3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10" name="CustomShape 33"/>
          <p:cNvSpPr/>
          <p:nvPr/>
        </p:nvSpPr>
        <p:spPr>
          <a:xfrm>
            <a:off x="324000" y="6031440"/>
            <a:ext cx="530640" cy="503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E</a:t>
            </a:r>
            <a:r>
              <a:rPr lang="pl-PL" sz="2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211" name="CustomShape 34"/>
          <p:cNvSpPr/>
          <p:nvPr/>
        </p:nvSpPr>
        <p:spPr>
          <a:xfrm>
            <a:off x="2262240" y="5164920"/>
            <a:ext cx="530640" cy="530640"/>
          </a:xfrm>
          <a:prstGeom prst="ellipse">
            <a:avLst/>
          </a:prstGeom>
          <a:solidFill>
            <a:srgbClr val="FF0000">
              <a:alpha val="22000"/>
            </a:srgbClr>
          </a:solidFill>
          <a:ln>
            <a:custDash>
              <a:ds d="400000" sp="3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12" name="CustomShape 35"/>
          <p:cNvSpPr/>
          <p:nvPr/>
        </p:nvSpPr>
        <p:spPr>
          <a:xfrm flipV="1">
            <a:off x="2279880" y="4565520"/>
            <a:ext cx="284400" cy="1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40">
            <a:solidFill>
              <a:schemeClr val="tx1"/>
            </a:solidFill>
            <a:custDash>
              <a:ds d="400000" sp="300000"/>
            </a:custDash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13" name="CustomShape 36"/>
          <p:cNvSpPr/>
          <p:nvPr/>
        </p:nvSpPr>
        <p:spPr>
          <a:xfrm rot="5400000">
            <a:off x="1849320" y="3640680"/>
            <a:ext cx="7592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14" name="CustomShape 37"/>
          <p:cNvSpPr/>
          <p:nvPr/>
        </p:nvSpPr>
        <p:spPr>
          <a:xfrm>
            <a:off x="3753000" y="5698080"/>
            <a:ext cx="4035600" cy="39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Bezwzględna akceptacja   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215" name="CustomShape 38"/>
          <p:cNvSpPr/>
          <p:nvPr/>
        </p:nvSpPr>
        <p:spPr>
          <a:xfrm>
            <a:off x="6877080" y="5622120"/>
            <a:ext cx="530640" cy="530640"/>
          </a:xfrm>
          <a:prstGeom prst="ellipse">
            <a:avLst/>
          </a:prstGeom>
          <a:solidFill>
            <a:srgbClr val="FF0000">
              <a:alpha val="22000"/>
            </a:srgbClr>
          </a:solidFill>
          <a:ln>
            <a:custDash>
              <a:ds d="400000" sp="3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16" name="CustomShape 39"/>
          <p:cNvSpPr/>
          <p:nvPr/>
        </p:nvSpPr>
        <p:spPr>
          <a:xfrm>
            <a:off x="1080000" y="36000"/>
            <a:ext cx="661104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Schemat algorytmu Metropolisa</a:t>
            </a:r>
            <a:endParaRPr lang="pl-PL" sz="3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1"/>
          <p:cNvGrpSpPr/>
          <p:nvPr/>
        </p:nvGrpSpPr>
        <p:grpSpPr>
          <a:xfrm>
            <a:off x="1877760" y="1066680"/>
            <a:ext cx="4866120" cy="41401440"/>
            <a:chOff x="1877760" y="1066680"/>
            <a:chExt cx="4866120" cy="41401440"/>
          </a:xfrm>
        </p:grpSpPr>
        <p:sp>
          <p:nvSpPr>
            <p:cNvPr id="218" name="CustomShape 2"/>
            <p:cNvSpPr/>
            <p:nvPr/>
          </p:nvSpPr>
          <p:spPr>
            <a:xfrm>
              <a:off x="2489040" y="1801440"/>
              <a:ext cx="3883320" cy="464760"/>
            </a:xfrm>
            <a:prstGeom prst="flowChartAlternateProcess">
              <a:avLst/>
            </a:prstGeom>
            <a:solidFill>
              <a:schemeClr val="accent1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Zaburz konfigurację X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o</a:t>
              </a: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: X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1</a:t>
              </a: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= X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o</a:t>
              </a: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+ </a:t>
              </a:r>
              <a:r>
                <a:rPr lang="pl-PL" sz="1800" b="0" strike="noStrike" spc="-1">
                  <a:solidFill>
                    <a:srgbClr val="000000"/>
                  </a:solidFill>
                  <a:latin typeface="Symbol"/>
                  <a:ea typeface="DejaVu Sans"/>
                </a:rPr>
                <a:t>D</a:t>
              </a: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X</a:t>
              </a:r>
              <a:endParaRPr lang="pl-PL" sz="1800" b="0" strike="noStrike" spc="-1">
                <a:latin typeface="Arial"/>
              </a:endParaRPr>
            </a:p>
          </p:txBody>
        </p:sp>
        <p:sp>
          <p:nvSpPr>
            <p:cNvPr id="219" name="CustomShape 3"/>
            <p:cNvSpPr/>
            <p:nvPr/>
          </p:nvSpPr>
          <p:spPr>
            <a:xfrm>
              <a:off x="2956320" y="2536200"/>
              <a:ext cx="2929680" cy="464760"/>
            </a:xfrm>
            <a:prstGeom prst="flowChartAlternateProcess">
              <a:avLst/>
            </a:prstGeom>
            <a:solidFill>
              <a:schemeClr val="accent1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Oblicz nową energię (E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1</a:t>
              </a: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)</a:t>
              </a:r>
              <a:endParaRPr lang="pl-PL" sz="1800" b="0" strike="noStrike" spc="-1">
                <a:latin typeface="Arial"/>
              </a:endParaRPr>
            </a:p>
          </p:txBody>
        </p:sp>
        <p:sp>
          <p:nvSpPr>
            <p:cNvPr id="220" name="CustomShape 4"/>
            <p:cNvSpPr/>
            <p:nvPr/>
          </p:nvSpPr>
          <p:spPr>
            <a:xfrm>
              <a:off x="2956320" y="1066680"/>
              <a:ext cx="2929680" cy="464760"/>
            </a:xfrm>
            <a:prstGeom prst="flowChartAlternateProcess">
              <a:avLst/>
            </a:prstGeom>
            <a:solidFill>
              <a:schemeClr val="accent1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Konfiguracja X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o</a:t>
              </a: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, energia E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o</a:t>
              </a:r>
              <a:endParaRPr lang="pl-PL" sz="1800" b="0" strike="noStrike" spc="-1">
                <a:latin typeface="Arial"/>
              </a:endParaRPr>
            </a:p>
          </p:txBody>
        </p:sp>
        <p:sp>
          <p:nvSpPr>
            <p:cNvPr id="221" name="CustomShape 5"/>
            <p:cNvSpPr/>
            <p:nvPr/>
          </p:nvSpPr>
          <p:spPr>
            <a:xfrm>
              <a:off x="3502080" y="3137400"/>
              <a:ext cx="1838520" cy="598320"/>
            </a:xfrm>
            <a:prstGeom prst="flowChartDecision">
              <a:avLst/>
            </a:prstGeom>
            <a:solidFill>
              <a:schemeClr val="accent1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E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1</a:t>
              </a: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&lt;E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o </a:t>
              </a:r>
              <a:r>
                <a:rPr lang="pl-PL" sz="1800" b="0" strike="noStrike" spc="-1" baseline="30000">
                  <a:solidFill>
                    <a:srgbClr val="000000"/>
                  </a:solidFill>
                  <a:latin typeface="Arial"/>
                  <a:ea typeface="DejaVu Sans"/>
                </a:rPr>
                <a:t>?</a:t>
              </a:r>
              <a:endParaRPr lang="pl-PL" sz="1800" b="0" strike="noStrike" spc="-1">
                <a:latin typeface="Arial"/>
              </a:endParaRPr>
            </a:p>
          </p:txBody>
        </p:sp>
        <p:sp>
          <p:nvSpPr>
            <p:cNvPr id="222" name="CustomShape 6"/>
            <p:cNvSpPr/>
            <p:nvPr/>
          </p:nvSpPr>
          <p:spPr>
            <a:xfrm>
              <a:off x="3122640" y="4072320"/>
              <a:ext cx="2588760" cy="397800"/>
            </a:xfrm>
            <a:prstGeom prst="flowChartAlternateProcess">
              <a:avLst/>
            </a:prstGeom>
            <a:solidFill>
              <a:schemeClr val="accent1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Wylosuj Y z U(0,1)</a:t>
              </a:r>
              <a:endParaRPr lang="pl-PL" sz="1800" b="0" strike="noStrike" spc="-1">
                <a:latin typeface="Arial"/>
              </a:endParaRPr>
            </a:p>
          </p:txBody>
        </p:sp>
        <p:sp>
          <p:nvSpPr>
            <p:cNvPr id="223" name="CustomShape 7"/>
            <p:cNvSpPr/>
            <p:nvPr/>
          </p:nvSpPr>
          <p:spPr>
            <a:xfrm>
              <a:off x="3110040" y="4606920"/>
              <a:ext cx="2588760" cy="397800"/>
            </a:xfrm>
            <a:prstGeom prst="flowChartAlternateProcess">
              <a:avLst/>
            </a:prstGeom>
            <a:solidFill>
              <a:schemeClr val="accent1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Oblicz W=exp[-(E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1</a:t>
              </a: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-E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o</a:t>
              </a: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)/kT]</a:t>
              </a:r>
              <a:endParaRPr lang="pl-PL" sz="1800" b="0" strike="noStrike" spc="-1">
                <a:latin typeface="Arial"/>
              </a:endParaRPr>
            </a:p>
          </p:txBody>
        </p:sp>
        <p:sp>
          <p:nvSpPr>
            <p:cNvPr id="224" name="CustomShape 8"/>
            <p:cNvSpPr/>
            <p:nvPr/>
          </p:nvSpPr>
          <p:spPr>
            <a:xfrm>
              <a:off x="3455280" y="5274720"/>
              <a:ext cx="1906920" cy="464760"/>
            </a:xfrm>
            <a:prstGeom prst="flowChartDecision">
              <a:avLst/>
            </a:prstGeom>
            <a:solidFill>
              <a:schemeClr val="accent1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W&gt;Y?</a:t>
              </a:r>
              <a:endParaRPr lang="pl-PL" sz="1800" b="0" strike="noStrike" spc="-1">
                <a:latin typeface="Arial"/>
              </a:endParaRPr>
            </a:p>
          </p:txBody>
        </p:sp>
        <p:sp>
          <p:nvSpPr>
            <p:cNvPr id="225" name="CustomShape 9"/>
            <p:cNvSpPr/>
            <p:nvPr/>
          </p:nvSpPr>
          <p:spPr>
            <a:xfrm>
              <a:off x="2948040" y="6009480"/>
              <a:ext cx="2929680" cy="464760"/>
            </a:xfrm>
            <a:prstGeom prst="flowChartAlternateProcess">
              <a:avLst/>
            </a:prstGeom>
            <a:solidFill>
              <a:schemeClr val="accent1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X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o</a:t>
              </a: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=X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1</a:t>
              </a: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,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E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o</a:t>
              </a: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=E</a:t>
              </a:r>
              <a:r>
                <a:rPr lang="pl-PL" sz="1800" b="0" strike="noStrike" spc="-1" baseline="-25000">
                  <a:solidFill>
                    <a:srgbClr val="000000"/>
                  </a:solidFill>
                  <a:latin typeface="Arial"/>
                  <a:ea typeface="DejaVu Sans"/>
                </a:rPr>
                <a:t>1</a:t>
              </a:r>
              <a:endParaRPr lang="pl-PL" sz="1800" b="0" strike="noStrike" spc="-1">
                <a:latin typeface="Arial"/>
              </a:endParaRPr>
            </a:p>
          </p:txBody>
        </p:sp>
        <p:sp>
          <p:nvSpPr>
            <p:cNvPr id="226" name="CustomShape 10"/>
            <p:cNvSpPr/>
            <p:nvPr/>
          </p:nvSpPr>
          <p:spPr>
            <a:xfrm>
              <a:off x="4422960" y="1534320"/>
              <a:ext cx="6480" cy="264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  <p:sp>
          <p:nvSpPr>
            <p:cNvPr id="227" name="CustomShape 11"/>
            <p:cNvSpPr/>
            <p:nvPr/>
          </p:nvSpPr>
          <p:spPr>
            <a:xfrm flipH="1">
              <a:off x="4420080" y="2269080"/>
              <a:ext cx="6480" cy="264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  <p:sp>
          <p:nvSpPr>
            <p:cNvPr id="228" name="CustomShape 12"/>
            <p:cNvSpPr/>
            <p:nvPr/>
          </p:nvSpPr>
          <p:spPr>
            <a:xfrm>
              <a:off x="4422960" y="3003840"/>
              <a:ext cx="360" cy="130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  <p:sp>
          <p:nvSpPr>
            <p:cNvPr id="229" name="CustomShape 13"/>
            <p:cNvSpPr/>
            <p:nvPr/>
          </p:nvSpPr>
          <p:spPr>
            <a:xfrm flipH="1">
              <a:off x="4415760" y="3738600"/>
              <a:ext cx="1440" cy="331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  <p:sp>
          <p:nvSpPr>
            <p:cNvPr id="230" name="CustomShape 14"/>
            <p:cNvSpPr/>
            <p:nvPr/>
          </p:nvSpPr>
          <p:spPr>
            <a:xfrm flipH="1">
              <a:off x="4402800" y="4473360"/>
              <a:ext cx="10080" cy="130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  <p:sp>
          <p:nvSpPr>
            <p:cNvPr id="231" name="CustomShape 15"/>
            <p:cNvSpPr/>
            <p:nvPr/>
          </p:nvSpPr>
          <p:spPr>
            <a:xfrm>
              <a:off x="4405680" y="5007600"/>
              <a:ext cx="1440" cy="264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  <p:sp>
          <p:nvSpPr>
            <p:cNvPr id="232" name="CustomShape 16"/>
            <p:cNvSpPr/>
            <p:nvPr/>
          </p:nvSpPr>
          <p:spPr>
            <a:xfrm>
              <a:off x="4410000" y="5742360"/>
              <a:ext cx="1440" cy="264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  <p:sp>
          <p:nvSpPr>
            <p:cNvPr id="233" name="CustomShape 17"/>
            <p:cNvSpPr/>
            <p:nvPr/>
          </p:nvSpPr>
          <p:spPr>
            <a:xfrm>
              <a:off x="4429440" y="3751200"/>
              <a:ext cx="558000" cy="3614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NIE</a:t>
              </a:r>
              <a:endParaRPr lang="pl-PL" sz="1800" b="0" strike="noStrike" spc="-1">
                <a:latin typeface="Arial"/>
              </a:endParaRPr>
            </a:p>
          </p:txBody>
        </p:sp>
        <p:sp>
          <p:nvSpPr>
            <p:cNvPr id="234" name="CustomShape 18"/>
            <p:cNvSpPr/>
            <p:nvPr/>
          </p:nvSpPr>
          <p:spPr>
            <a:xfrm>
              <a:off x="5343480" y="3438000"/>
              <a:ext cx="534240" cy="2802240"/>
            </a:xfrm>
            <a:prstGeom prst="bentConnector3">
              <a:avLst>
                <a:gd name="adj1" fmla="val 138097"/>
              </a:avLst>
            </a:prstGeom>
            <a:noFill/>
            <a:ln w="9360">
              <a:solidFill>
                <a:schemeClr val="tx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  <p:sp>
          <p:nvSpPr>
            <p:cNvPr id="235" name="CustomShape 19"/>
            <p:cNvSpPr/>
            <p:nvPr/>
          </p:nvSpPr>
          <p:spPr>
            <a:xfrm>
              <a:off x="6140160" y="4552560"/>
              <a:ext cx="603720" cy="3614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TAK</a:t>
              </a:r>
              <a:endParaRPr lang="pl-PL" sz="1800" b="0" strike="noStrike" spc="-1">
                <a:latin typeface="Arial"/>
              </a:endParaRPr>
            </a:p>
          </p:txBody>
        </p:sp>
        <p:sp>
          <p:nvSpPr>
            <p:cNvPr id="236" name="CustomShape 20"/>
            <p:cNvSpPr/>
            <p:nvPr/>
          </p:nvSpPr>
          <p:spPr>
            <a:xfrm>
              <a:off x="4490280" y="5700600"/>
              <a:ext cx="603720" cy="3614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TAK</a:t>
              </a:r>
              <a:endParaRPr lang="pl-PL" sz="1800" b="0" strike="noStrike" spc="-1">
                <a:latin typeface="Arial"/>
              </a:endParaRPr>
            </a:p>
          </p:txBody>
        </p:sp>
        <p:sp>
          <p:nvSpPr>
            <p:cNvPr id="237" name="CustomShape 21"/>
            <p:cNvSpPr/>
            <p:nvPr/>
          </p:nvSpPr>
          <p:spPr>
            <a:xfrm rot="10800000">
              <a:off x="2959560" y="1303200"/>
              <a:ext cx="495720" cy="4205160"/>
            </a:xfrm>
            <a:prstGeom prst="bentConnector3">
              <a:avLst>
                <a:gd name="adj1" fmla="val 200852"/>
              </a:avLst>
            </a:prstGeom>
            <a:noFill/>
            <a:ln w="9360">
              <a:solidFill>
                <a:schemeClr val="tx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  <p:sp>
          <p:nvSpPr>
            <p:cNvPr id="238" name="CustomShape 22"/>
            <p:cNvSpPr/>
            <p:nvPr/>
          </p:nvSpPr>
          <p:spPr>
            <a:xfrm>
              <a:off x="1877760" y="3137400"/>
              <a:ext cx="558000" cy="3614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pl-PL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NIE</a:t>
              </a:r>
              <a:endParaRPr lang="pl-PL" sz="1800" b="0" strike="noStrike" spc="-1">
                <a:latin typeface="Arial"/>
              </a:endParaRPr>
            </a:p>
          </p:txBody>
        </p:sp>
        <p:sp>
          <p:nvSpPr>
            <p:cNvPr id="239" name="CustomShape 23"/>
            <p:cNvSpPr/>
            <p:nvPr/>
          </p:nvSpPr>
          <p:spPr>
            <a:xfrm rot="10800000" flipH="1">
              <a:off x="2948040" y="42468120"/>
              <a:ext cx="1472040" cy="5173560"/>
            </a:xfrm>
            <a:prstGeom prst="bentConnector4">
              <a:avLst>
                <a:gd name="adj1" fmla="val -93259"/>
                <a:gd name="adj2" fmla="val 103870"/>
              </a:avLst>
            </a:prstGeom>
            <a:noFill/>
            <a:ln w="9360">
              <a:solidFill>
                <a:schemeClr val="tx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40" name="CustomShape 24"/>
          <p:cNvSpPr/>
          <p:nvPr/>
        </p:nvSpPr>
        <p:spPr>
          <a:xfrm>
            <a:off x="304920" y="152280"/>
            <a:ext cx="830304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Monte Carlo: algorytm Metropolisa</a:t>
            </a: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Obraz 240"/>
          <p:cNvPicPr/>
          <p:nvPr/>
        </p:nvPicPr>
        <p:blipFill>
          <a:blip r:embed="rId2"/>
          <a:stretch/>
        </p:blipFill>
        <p:spPr>
          <a:xfrm>
            <a:off x="406800" y="1388880"/>
            <a:ext cx="8304480" cy="4982400"/>
          </a:xfrm>
          <a:prstGeom prst="rect">
            <a:avLst/>
          </a:prstGeom>
          <a:ln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216000" y="144000"/>
            <a:ext cx="8639280" cy="82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600" b="0" strike="noStrike" spc="-1">
                <a:solidFill>
                  <a:srgbClr val="000000"/>
                </a:solidFill>
                <a:latin typeface="Arial"/>
                <a:ea typeface="DejaVu Sans"/>
              </a:rPr>
              <a:t>Szukając mszyc larwa bzyga mszycznika (hoverfly) realizuje swoją wersję algorytmu Metropolisa</a:t>
            </a:r>
            <a:endParaRPr lang="pl-PL" sz="2600" b="0" strike="noStrike" spc="-1">
              <a:latin typeface="Arial"/>
            </a:endParaRPr>
          </a:p>
        </p:txBody>
      </p:sp>
      <p:pic>
        <p:nvPicPr>
          <p:cNvPr id="1026" name="Picture 2" descr="Hoverflies: Beneficial Insects in Gardens">
            <a:extLst>
              <a:ext uri="{FF2B5EF4-FFF2-40B4-BE49-F238E27FC236}">
                <a16:creationId xmlns:a16="http://schemas.microsoft.com/office/drawing/2014/main" id="{C90972EB-3468-43DC-118F-56F2CEEC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05" y="1029299"/>
            <a:ext cx="8304480" cy="55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216000" y="144000"/>
            <a:ext cx="8783280" cy="60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Ergodyczność w symulacjach</a:t>
            </a:r>
            <a:endParaRPr lang="pl-PL" sz="3600" b="0" strike="noStrike" spc="-1"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72000" y="936360"/>
            <a:ext cx="9071280" cy="13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8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Twierdzenie ergodyczne:</a:t>
            </a: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 średnia obliczona względem czasu dla elementu zespołu jest równa średniej obliczonej w danej chwili czasu dla całego zespołu.</a:t>
            </a:r>
            <a:endParaRPr lang="pl-PL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Obraz 3"/>
          <p:cNvPicPr/>
          <p:nvPr/>
        </p:nvPicPr>
        <p:blipFill>
          <a:blip r:embed="rId2"/>
          <a:stretch/>
        </p:blipFill>
        <p:spPr>
          <a:xfrm>
            <a:off x="838080" y="68400"/>
            <a:ext cx="7320600" cy="5569200"/>
          </a:xfrm>
          <a:prstGeom prst="rect">
            <a:avLst/>
          </a:prstGeom>
          <a:ln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228600" y="5867280"/>
            <a:ext cx="8685720" cy="64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Jeżeli symulacja jest ergodyczna to każda trajektoria powinna przechodzić przez wszystkie punkty.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533520" y="304920"/>
            <a:ext cx="7921800" cy="69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Symulacje: literatura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380880" y="1447920"/>
            <a:ext cx="8455320" cy="447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M.P. Allen, D.J. Tildesley, „Computer Simulations of Liquids” , Oxford Science Publications, Clardenon Press, Oxford, 1987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Daan Frenkel, Berend Smit, „</a:t>
            </a: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Understanding Molecular Simulation: From Algorithms to Applications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” Academic Press, San Diego, 1996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D.C.A. Rapaport, „</a:t>
            </a: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The Art of Molecular Dynamics Simulations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”, Cambridge University Press, 1998.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A.R. Leach:</a:t>
            </a: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 „Molecular Modeling: Principles and Applications”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, Pearson Education EMA, 2001. 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360000" y="288000"/>
            <a:ext cx="835128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Obliczanie średnich z symulacji metodą Monte Carlo w schemacie Metropolisa.</a:t>
            </a:r>
            <a:br/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Średnia wielkości A</a:t>
            </a:r>
            <a:endParaRPr lang="pl-PL" sz="32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Formula 2"/>
              <p:cNvSpPr txBox="1"/>
              <p:nvPr/>
            </p:nvSpPr>
            <p:spPr>
              <a:xfrm>
                <a:off x="3071520" y="2171160"/>
                <a:ext cx="2513520" cy="135648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¯"/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/>
              </a:p>
            </p:txBody>
          </p:sp>
        </mc:Choice>
        <mc:Fallback xmlns:p15="http://schemas.microsoft.com/office/powerpoint/2012/main" xmlns:p14="http://schemas.microsoft.com/office/powerpoint/2010/main" xmlns=""/>
      </mc:AlternateContent>
      <p:sp>
        <p:nvSpPr>
          <p:cNvPr id="249" name="CustomShape 3"/>
          <p:cNvSpPr/>
          <p:nvPr/>
        </p:nvSpPr>
        <p:spPr>
          <a:xfrm>
            <a:off x="228600" y="4114800"/>
            <a:ext cx="8762040" cy="192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Indeks i przebiega przez wszystkie kroki Monte Carlo, również te gdzie nowa konfiguracja nie została zaakceptowana. Tak więc jeżeli jakaś konfiguracja ma bardzo niską energię i nie chce przejść w alternatywną, będzie liczona wielokrotnie.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457200" y="27432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Reprezentacja przestrzeni w metodach Monte Carlo</a:t>
            </a:r>
            <a:endParaRPr lang="pl-PL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l-PL" sz="4000" b="0" strike="noStrike" spc="-1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457200" y="1924200"/>
            <a:ext cx="8228520" cy="31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432000" indent="-32292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Siatkowa (dyskretna). Centra oddziaływań mogą być tylko w węzłach sieci o określonej topologii.</a:t>
            </a:r>
            <a:endParaRPr lang="pl-PL" sz="3200" b="0" strike="noStrike" spc="-1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Ciągła. Centra oddziaływań mogą przyjąć dowolne położenie w przestrzeni trójwymiarowej.</a:t>
            </a: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"/>
          <p:cNvPicPr/>
          <p:nvPr/>
        </p:nvPicPr>
        <p:blipFill>
          <a:blip r:embed="rId2"/>
          <a:stretch/>
        </p:blipFill>
        <p:spPr>
          <a:xfrm>
            <a:off x="1676520" y="569880"/>
            <a:ext cx="5866200" cy="555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roup 1"/>
          <p:cNvGrpSpPr/>
          <p:nvPr/>
        </p:nvGrpSpPr>
        <p:grpSpPr>
          <a:xfrm>
            <a:off x="563400" y="2071080"/>
            <a:ext cx="3155760" cy="2914200"/>
            <a:chOff x="563400" y="2071080"/>
            <a:chExt cx="3155760" cy="2914200"/>
          </a:xfrm>
        </p:grpSpPr>
        <p:sp>
          <p:nvSpPr>
            <p:cNvPr id="254" name="CustomShape 2"/>
            <p:cNvSpPr/>
            <p:nvPr/>
          </p:nvSpPr>
          <p:spPr>
            <a:xfrm rot="1440000">
              <a:off x="990000" y="2875320"/>
              <a:ext cx="1732320" cy="1837080"/>
            </a:xfrm>
            <a:prstGeom prst="ellipse">
              <a:avLst/>
            </a:prstGeom>
            <a:solidFill>
              <a:srgbClr val="FF0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  <p:sp>
          <p:nvSpPr>
            <p:cNvPr id="255" name="CustomShape 3"/>
            <p:cNvSpPr/>
            <p:nvPr/>
          </p:nvSpPr>
          <p:spPr>
            <a:xfrm rot="1440000">
              <a:off x="2705400" y="3122640"/>
              <a:ext cx="864720" cy="916920"/>
            </a:xfrm>
            <a:prstGeom prst="ellipse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  <p:sp>
          <p:nvSpPr>
            <p:cNvPr id="256" name="CustomShape 4"/>
            <p:cNvSpPr/>
            <p:nvPr/>
          </p:nvSpPr>
          <p:spPr>
            <a:xfrm rot="1440000">
              <a:off x="712440" y="2207160"/>
              <a:ext cx="864720" cy="916920"/>
            </a:xfrm>
            <a:prstGeom prst="ellipse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57" name="CustomShape 5"/>
          <p:cNvSpPr/>
          <p:nvPr/>
        </p:nvSpPr>
        <p:spPr>
          <a:xfrm>
            <a:off x="304920" y="228600"/>
            <a:ext cx="8455320" cy="987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Pułapki: próbkowanie w przestrzeni niekartezjańskiej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258" name="Line 6"/>
          <p:cNvSpPr/>
          <p:nvPr/>
        </p:nvSpPr>
        <p:spPr>
          <a:xfrm flipH="1">
            <a:off x="1059840" y="1904760"/>
            <a:ext cx="1600200" cy="3733920"/>
          </a:xfrm>
          <a:prstGeom prst="line">
            <a:avLst/>
          </a:prstGeom>
          <a:ln w="255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59" name="CustomShape 7"/>
          <p:cNvSpPr/>
          <p:nvPr/>
        </p:nvSpPr>
        <p:spPr>
          <a:xfrm rot="1603800">
            <a:off x="2201760" y="2030400"/>
            <a:ext cx="682920" cy="454320"/>
          </a:xfrm>
          <a:prstGeom prst="arc">
            <a:avLst>
              <a:gd name="adj1" fmla="val 16200000"/>
              <a:gd name="adj2" fmla="val 11418291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60" name="Line 8"/>
          <p:cNvSpPr/>
          <p:nvPr/>
        </p:nvSpPr>
        <p:spPr>
          <a:xfrm>
            <a:off x="1897920" y="1447560"/>
            <a:ext cx="360" cy="4343400"/>
          </a:xfrm>
          <a:prstGeom prst="line">
            <a:avLst/>
          </a:prstGeom>
          <a:ln w="255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61" name="CustomShape 9"/>
          <p:cNvSpPr/>
          <p:nvPr/>
        </p:nvSpPr>
        <p:spPr>
          <a:xfrm>
            <a:off x="1593360" y="1577520"/>
            <a:ext cx="682920" cy="454320"/>
          </a:xfrm>
          <a:prstGeom prst="arc">
            <a:avLst>
              <a:gd name="adj1" fmla="val 16200000"/>
              <a:gd name="adj2" fmla="val 11418291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62" name="CustomShape 10"/>
          <p:cNvSpPr/>
          <p:nvPr/>
        </p:nvSpPr>
        <p:spPr>
          <a:xfrm>
            <a:off x="2736360" y="1625040"/>
            <a:ext cx="60660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Symbol"/>
                <a:ea typeface="DejaVu Sans"/>
              </a:rPr>
              <a:t>a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263" name="CustomShape 11"/>
          <p:cNvSpPr/>
          <p:nvPr/>
        </p:nvSpPr>
        <p:spPr>
          <a:xfrm>
            <a:off x="1517040" y="1143000"/>
            <a:ext cx="60660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Symbol"/>
                <a:ea typeface="DejaVu Sans"/>
              </a:rPr>
              <a:t>g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264" name="CustomShape 12"/>
          <p:cNvSpPr/>
          <p:nvPr/>
        </p:nvSpPr>
        <p:spPr>
          <a:xfrm>
            <a:off x="1517040" y="2514600"/>
            <a:ext cx="835200" cy="302040"/>
          </a:xfrm>
          <a:prstGeom prst="arc">
            <a:avLst>
              <a:gd name="adj1" fmla="val 16200000"/>
              <a:gd name="adj2" fmla="val 0"/>
            </a:avLst>
          </a:prstGeom>
          <a:noFill/>
          <a:ln w="25560">
            <a:solidFill>
              <a:schemeClr val="tx1"/>
            </a:solidFill>
            <a:round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65" name="CustomShape 13"/>
          <p:cNvSpPr/>
          <p:nvPr/>
        </p:nvSpPr>
        <p:spPr>
          <a:xfrm>
            <a:off x="2355120" y="2514600"/>
            <a:ext cx="60660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Symbol"/>
                <a:ea typeface="DejaVu Sans"/>
              </a:rPr>
              <a:t>b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266" name="CustomShape 14"/>
          <p:cNvSpPr/>
          <p:nvPr/>
        </p:nvSpPr>
        <p:spPr>
          <a:xfrm>
            <a:off x="4114800" y="1523880"/>
            <a:ext cx="4111920" cy="191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Cząsteczkę obracamy najpierw wokół osi z o kąt </a:t>
            </a:r>
            <a:r>
              <a:rPr lang="pl-PL" sz="2400" b="0" strike="noStrike" spc="-1">
                <a:solidFill>
                  <a:srgbClr val="000000"/>
                </a:solidFill>
                <a:latin typeface="Symbol"/>
                <a:ea typeface="DejaVu Sans"/>
              </a:rPr>
              <a:t>a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potem wokół osi x o kąt </a:t>
            </a:r>
            <a:r>
              <a:rPr lang="pl-PL" sz="2400" b="0" strike="noStrike" spc="-1">
                <a:solidFill>
                  <a:srgbClr val="000000"/>
                </a:solidFill>
                <a:latin typeface="Symbol"/>
                <a:ea typeface="DejaVu Sans"/>
              </a:rPr>
              <a:t>b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i w końcu wokół osi z o kąt </a:t>
            </a:r>
            <a:r>
              <a:rPr lang="pl-PL" sz="2400" b="0" strike="noStrike" spc="-1">
                <a:solidFill>
                  <a:srgbClr val="000000"/>
                </a:solidFill>
                <a:latin typeface="Symbol"/>
                <a:ea typeface="DejaVu Sans"/>
              </a:rPr>
              <a:t>g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(kąty Eulera).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267" name="CustomShape 15"/>
          <p:cNvSpPr/>
          <p:nvPr/>
        </p:nvSpPr>
        <p:spPr>
          <a:xfrm>
            <a:off x="3505320" y="4419720"/>
            <a:ext cx="5331240" cy="155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Przy próbkowaniu przestrzeni kątów należy albo do średniej wprowadzić czynnik korekcyjny sin</a:t>
            </a:r>
            <a:r>
              <a:rPr lang="pl-PL" sz="2400" b="0" strike="noStrike" spc="-1">
                <a:solidFill>
                  <a:srgbClr val="000000"/>
                </a:solidFill>
                <a:latin typeface="Symbol"/>
                <a:ea typeface="DejaVu Sans"/>
              </a:rPr>
              <a:t> b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albo (lepiej) próbkować stany z wagą sin </a:t>
            </a:r>
            <a:r>
              <a:rPr lang="pl-PL" sz="2400" b="0" strike="noStrike" spc="-1">
                <a:solidFill>
                  <a:srgbClr val="000000"/>
                </a:solidFill>
                <a:latin typeface="Symbol"/>
                <a:ea typeface="DejaVu Sans"/>
              </a:rPr>
              <a:t>b.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144000" y="198360"/>
            <a:ext cx="8782920" cy="101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Zastosowania metody Metropolisa w chemii obliczeniowej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457200" y="1600200"/>
            <a:ext cx="8228520" cy="490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432000" indent="-322920">
              <a:lnSpc>
                <a:spcPct val="90000"/>
              </a:lnSpc>
              <a:spcBef>
                <a:spcPts val="6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Wyznaczanie wielkości mechanicznych i termodynamicznych (gęstość, średnia energia, pojemność cieplna, przewodnictwo, współczynniki wirialne).</a:t>
            </a:r>
            <a:endParaRPr lang="pl-PL" sz="2800" b="0" strike="noStrike" spc="-1">
              <a:latin typeface="Arial"/>
            </a:endParaRPr>
          </a:p>
          <a:p>
            <a:pPr marL="432000" indent="-322920">
              <a:lnSpc>
                <a:spcPct val="90000"/>
              </a:lnSpc>
              <a:spcBef>
                <a:spcPts val="6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Symulacje przemian fazowych. </a:t>
            </a:r>
            <a:endParaRPr lang="pl-PL" sz="2800" b="0" strike="noStrike" spc="-1">
              <a:latin typeface="Arial"/>
            </a:endParaRPr>
          </a:p>
          <a:p>
            <a:pPr marL="432000" indent="-322920">
              <a:lnSpc>
                <a:spcPct val="90000"/>
              </a:lnSpc>
              <a:spcBef>
                <a:spcPts val="6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Symulacje właściwości polimerów.</a:t>
            </a:r>
            <a:endParaRPr lang="pl-PL" sz="2800" b="0" strike="noStrike" spc="-1">
              <a:latin typeface="Arial"/>
            </a:endParaRPr>
          </a:p>
          <a:p>
            <a:pPr marL="432000" indent="-322920">
              <a:lnSpc>
                <a:spcPct val="90000"/>
              </a:lnSpc>
              <a:spcBef>
                <a:spcPts val="6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Symulacje zwijania białek i innych biopolimerów.</a:t>
            </a:r>
            <a:endParaRPr lang="pl-PL" sz="2800" b="0" strike="noStrike" spc="-1">
              <a:latin typeface="Arial"/>
            </a:endParaRPr>
          </a:p>
          <a:p>
            <a:pPr marL="432000" indent="-322920">
              <a:lnSpc>
                <a:spcPct val="90000"/>
              </a:lnSpc>
              <a:spcBef>
                <a:spcPts val="6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Symulacje wiązania ligandów z receptorami oraz szacowanie energii swobodnej tego procesu (projektowanie leków).</a:t>
            </a:r>
            <a:endParaRPr lang="pl-PL" sz="2800" b="0" strike="noStrike" spc="-1">
              <a:latin typeface="Arial"/>
            </a:endParaRPr>
          </a:p>
          <a:p>
            <a:pPr marL="432000" indent="-322920">
              <a:lnSpc>
                <a:spcPct val="90000"/>
              </a:lnSpc>
              <a:spcBef>
                <a:spcPts val="6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Symulacje reakcji chemicznych.</a:t>
            </a:r>
            <a:endParaRPr lang="pl-PL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697"/>
              </a:spcBef>
            </a:pPr>
            <a:endParaRPr lang="pl-PL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2"/>
          <p:cNvPicPr/>
          <p:nvPr/>
        </p:nvPicPr>
        <p:blipFill>
          <a:blip r:embed="rId2"/>
          <a:stretch/>
        </p:blipFill>
        <p:spPr>
          <a:xfrm>
            <a:off x="5257800" y="0"/>
            <a:ext cx="3885120" cy="2775600"/>
          </a:xfrm>
          <a:prstGeom prst="rect">
            <a:avLst/>
          </a:prstGeom>
          <a:ln>
            <a:noFill/>
          </a:ln>
        </p:spPr>
      </p:pic>
      <p:pic>
        <p:nvPicPr>
          <p:cNvPr id="271" name="Picture 3"/>
          <p:cNvPicPr/>
          <p:nvPr/>
        </p:nvPicPr>
        <p:blipFill>
          <a:blip r:embed="rId3"/>
          <a:stretch/>
        </p:blipFill>
        <p:spPr>
          <a:xfrm>
            <a:off x="0" y="2778120"/>
            <a:ext cx="5828400" cy="4078800"/>
          </a:xfrm>
          <a:prstGeom prst="rect">
            <a:avLst/>
          </a:prstGeom>
          <a:ln>
            <a:noFill/>
          </a:ln>
        </p:spPr>
      </p:pic>
      <p:sp>
        <p:nvSpPr>
          <p:cNvPr id="272" name="Line 1"/>
          <p:cNvSpPr/>
          <p:nvPr/>
        </p:nvSpPr>
        <p:spPr>
          <a:xfrm flipV="1">
            <a:off x="457200" y="914400"/>
            <a:ext cx="6553080" cy="2209680"/>
          </a:xfrm>
          <a:prstGeom prst="line">
            <a:avLst/>
          </a:prstGeom>
          <a:ln w="1908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73" name="Line 2"/>
          <p:cNvSpPr/>
          <p:nvPr/>
        </p:nvSpPr>
        <p:spPr>
          <a:xfrm flipV="1">
            <a:off x="4038480" y="304920"/>
            <a:ext cx="3276720" cy="2743200"/>
          </a:xfrm>
          <a:prstGeom prst="line">
            <a:avLst/>
          </a:prstGeom>
          <a:ln w="19080">
            <a:solidFill>
              <a:srgbClr val="CD300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74" name="Line 3"/>
          <p:cNvSpPr/>
          <p:nvPr/>
        </p:nvSpPr>
        <p:spPr>
          <a:xfrm flipV="1">
            <a:off x="4419720" y="1218960"/>
            <a:ext cx="3276360" cy="3276360"/>
          </a:xfrm>
          <a:prstGeom prst="line">
            <a:avLst/>
          </a:prstGeom>
          <a:ln w="19080">
            <a:solidFill>
              <a:srgbClr val="00CC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75" name="Line 4"/>
          <p:cNvSpPr/>
          <p:nvPr/>
        </p:nvSpPr>
        <p:spPr>
          <a:xfrm flipV="1">
            <a:off x="1828800" y="762120"/>
            <a:ext cx="6400800" cy="4952880"/>
          </a:xfrm>
          <a:prstGeom prst="line">
            <a:avLst/>
          </a:prstGeom>
          <a:ln w="19080">
            <a:solidFill>
              <a:srgbClr val="CD300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76" name="Line 5"/>
          <p:cNvSpPr/>
          <p:nvPr/>
        </p:nvSpPr>
        <p:spPr>
          <a:xfrm flipV="1">
            <a:off x="1523880" y="1142640"/>
            <a:ext cx="6934320" cy="5181480"/>
          </a:xfrm>
          <a:prstGeom prst="line">
            <a:avLst/>
          </a:prstGeom>
          <a:ln w="19080">
            <a:solidFill>
              <a:srgbClr val="033CCB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77" name="CustomShape 6"/>
          <p:cNvSpPr/>
          <p:nvPr/>
        </p:nvSpPr>
        <p:spPr>
          <a:xfrm>
            <a:off x="152280" y="304920"/>
            <a:ext cx="5104440" cy="36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pl-PL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Sample MC trajectory of a good folder; Model 1a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278" name="Line 7"/>
          <p:cNvSpPr/>
          <p:nvPr/>
        </p:nvSpPr>
        <p:spPr>
          <a:xfrm flipV="1">
            <a:off x="5562720" y="2286000"/>
            <a:ext cx="3124080" cy="4114800"/>
          </a:xfrm>
          <a:prstGeom prst="line">
            <a:avLst/>
          </a:prstGeom>
          <a:ln w="19080">
            <a:solidFill>
              <a:srgbClr val="033CCB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79" name="CustomShape 8"/>
          <p:cNvSpPr/>
          <p:nvPr/>
        </p:nvSpPr>
        <p:spPr>
          <a:xfrm>
            <a:off x="152280" y="152280"/>
            <a:ext cx="5028120" cy="1799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Przykład trajektorii zwijania prostego siatkowego modelu polimeru metodą Monte Carlo</a:t>
            </a:r>
            <a:endParaRPr lang="pl-PL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4"/>
          <p:cNvPicPr/>
          <p:nvPr/>
        </p:nvPicPr>
        <p:blipFill>
          <a:blip r:embed="rId2"/>
          <a:stretch/>
        </p:blipFill>
        <p:spPr>
          <a:xfrm>
            <a:off x="1187280" y="260280"/>
            <a:ext cx="7079040" cy="6348600"/>
          </a:xfrm>
          <a:prstGeom prst="rect">
            <a:avLst/>
          </a:prstGeom>
          <a:ln w="2844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4"/>
          <p:cNvPicPr/>
          <p:nvPr/>
        </p:nvPicPr>
        <p:blipFill>
          <a:blip r:embed="rId2"/>
          <a:stretch/>
        </p:blipFill>
        <p:spPr>
          <a:xfrm>
            <a:off x="755640" y="934920"/>
            <a:ext cx="4104000" cy="4362840"/>
          </a:xfrm>
          <a:prstGeom prst="rect">
            <a:avLst/>
          </a:prstGeom>
          <a:ln w="28440">
            <a:noFill/>
          </a:ln>
        </p:spPr>
      </p:pic>
      <p:pic>
        <p:nvPicPr>
          <p:cNvPr id="282" name="Picture 5"/>
          <p:cNvPicPr/>
          <p:nvPr/>
        </p:nvPicPr>
        <p:blipFill>
          <a:blip r:embed="rId3"/>
          <a:stretch/>
        </p:blipFill>
        <p:spPr>
          <a:xfrm>
            <a:off x="5265720" y="709560"/>
            <a:ext cx="2543400" cy="4732560"/>
          </a:xfrm>
          <a:prstGeom prst="rect">
            <a:avLst/>
          </a:prstGeom>
          <a:ln w="2844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4"/>
          <p:cNvPicPr/>
          <p:nvPr/>
        </p:nvPicPr>
        <p:blipFill>
          <a:blip r:embed="rId2"/>
          <a:stretch/>
        </p:blipFill>
        <p:spPr>
          <a:xfrm>
            <a:off x="468360" y="189000"/>
            <a:ext cx="3227760" cy="3686400"/>
          </a:xfrm>
          <a:prstGeom prst="rect">
            <a:avLst/>
          </a:prstGeom>
          <a:ln w="28440">
            <a:noFill/>
          </a:ln>
        </p:spPr>
      </p:pic>
      <p:pic>
        <p:nvPicPr>
          <p:cNvPr id="284" name="Picture 5"/>
          <p:cNvPicPr/>
          <p:nvPr/>
        </p:nvPicPr>
        <p:blipFill>
          <a:blip r:embed="rId3"/>
          <a:stretch/>
        </p:blipFill>
        <p:spPr>
          <a:xfrm>
            <a:off x="4643280" y="189000"/>
            <a:ext cx="3264120" cy="3608640"/>
          </a:xfrm>
          <a:prstGeom prst="rect">
            <a:avLst/>
          </a:prstGeom>
          <a:ln w="28440">
            <a:noFill/>
          </a:ln>
        </p:spPr>
      </p:pic>
      <p:pic>
        <p:nvPicPr>
          <p:cNvPr id="285" name="Picture 6"/>
          <p:cNvPicPr/>
          <p:nvPr/>
        </p:nvPicPr>
        <p:blipFill>
          <a:blip r:embed="rId4"/>
          <a:stretch/>
        </p:blipFill>
        <p:spPr>
          <a:xfrm>
            <a:off x="3635280" y="3618000"/>
            <a:ext cx="3119760" cy="3237120"/>
          </a:xfrm>
          <a:prstGeom prst="rect">
            <a:avLst/>
          </a:prstGeom>
          <a:ln w="2844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4"/>
          <p:cNvPicPr/>
          <p:nvPr/>
        </p:nvPicPr>
        <p:blipFill>
          <a:blip r:embed="rId2"/>
          <a:stretch/>
        </p:blipFill>
        <p:spPr>
          <a:xfrm>
            <a:off x="6172200" y="380880"/>
            <a:ext cx="2408760" cy="6476040"/>
          </a:xfrm>
          <a:prstGeom prst="rect">
            <a:avLst/>
          </a:prstGeom>
          <a:ln>
            <a:noFill/>
          </a:ln>
        </p:spPr>
      </p:pic>
      <p:pic>
        <p:nvPicPr>
          <p:cNvPr id="287" name="Picture 5"/>
          <p:cNvPicPr/>
          <p:nvPr/>
        </p:nvPicPr>
        <p:blipFill>
          <a:blip r:embed="rId3"/>
          <a:stretch/>
        </p:blipFill>
        <p:spPr>
          <a:xfrm>
            <a:off x="685800" y="1600200"/>
            <a:ext cx="5318640" cy="3846960"/>
          </a:xfrm>
          <a:prstGeom prst="rect">
            <a:avLst/>
          </a:prstGeom>
          <a:ln>
            <a:noFill/>
          </a:ln>
        </p:spPr>
      </p:pic>
      <p:pic>
        <p:nvPicPr>
          <p:cNvPr id="288" name="Picture 6"/>
          <p:cNvPicPr/>
          <p:nvPr/>
        </p:nvPicPr>
        <p:blipFill>
          <a:blip r:embed="rId4"/>
          <a:stretch/>
        </p:blipFill>
        <p:spPr>
          <a:xfrm>
            <a:off x="762120" y="380880"/>
            <a:ext cx="3410280" cy="73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0" y="0"/>
            <a:ext cx="9141120" cy="69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Czym są „symulacje”? 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593A7BF-E5D9-B920-0FDB-64F0495043DB}"/>
              </a:ext>
            </a:extLst>
          </p:cNvPr>
          <p:cNvSpPr txBox="1"/>
          <p:nvPr/>
        </p:nvSpPr>
        <p:spPr>
          <a:xfrm>
            <a:off x="476659" y="894941"/>
            <a:ext cx="87351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Łacina </a:t>
            </a:r>
          </a:p>
          <a:p>
            <a:r>
              <a:rPr lang="pl-PL" sz="4000" b="1" dirty="0" err="1"/>
              <a:t>simulare</a:t>
            </a:r>
            <a:r>
              <a:rPr lang="pl-PL" sz="40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/>
              <a:t>naśladować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/>
              <a:t>udawać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/>
              <a:t>przedstawiać</a:t>
            </a:r>
          </a:p>
          <a:p>
            <a:endParaRPr lang="pl-PL" sz="4000" dirty="0"/>
          </a:p>
          <a:p>
            <a:r>
              <a:rPr lang="pl-PL" sz="4000" dirty="0"/>
              <a:t>Greka klasyczna: </a:t>
            </a:r>
          </a:p>
          <a:p>
            <a:r>
              <a:rPr lang="pl-PL" sz="4000" b="1" strike="noStrike" spc="-1" dirty="0" err="1">
                <a:solidFill>
                  <a:srgbClr val="000000"/>
                </a:solidFill>
                <a:latin typeface="PalatinoLinotype-Roman"/>
                <a:ea typeface="PalatinoLinotype-Roman"/>
              </a:rPr>
              <a:t>μιμεῖσθ</a:t>
            </a:r>
            <a:r>
              <a:rPr lang="pl-PL" sz="4000" b="1" strike="noStrike" spc="-1" dirty="0">
                <a:solidFill>
                  <a:srgbClr val="000000"/>
                </a:solidFill>
                <a:latin typeface="PalatinoLinotype-Roman"/>
                <a:ea typeface="PalatinoLinotype-Roman"/>
              </a:rPr>
              <a:t>αι</a:t>
            </a:r>
            <a:r>
              <a:rPr lang="pl-PL" sz="4000" dirty="0"/>
              <a:t> </a:t>
            </a:r>
          </a:p>
          <a:p>
            <a:r>
              <a:rPr lang="pl-PL" sz="4000" dirty="0"/>
              <a:t>(naśladować, przedstawiać)</a:t>
            </a:r>
            <a:endParaRPr lang="pl-PL" sz="4000" dirty="0">
              <a:latin typeface="Symbol" panose="05050102010706020507" pitchFamily="18" charset="2"/>
            </a:endParaRPr>
          </a:p>
        </p:txBody>
      </p:sp>
      <p:pic>
        <p:nvPicPr>
          <p:cNvPr id="86" name="Picture 6"/>
          <p:cNvPicPr/>
          <p:nvPr/>
        </p:nvPicPr>
        <p:blipFill>
          <a:blip r:embed="rId2"/>
          <a:stretch/>
        </p:blipFill>
        <p:spPr>
          <a:xfrm>
            <a:off x="533520" y="841680"/>
            <a:ext cx="8151480" cy="608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2"/>
          <p:cNvPicPr/>
          <p:nvPr/>
        </p:nvPicPr>
        <p:blipFill>
          <a:blip r:embed="rId2"/>
          <a:stretch/>
        </p:blipFill>
        <p:spPr>
          <a:xfrm>
            <a:off x="533520" y="1143000"/>
            <a:ext cx="3951720" cy="2601000"/>
          </a:xfrm>
          <a:prstGeom prst="rect">
            <a:avLst/>
          </a:prstGeom>
          <a:ln>
            <a:noFill/>
          </a:ln>
        </p:spPr>
      </p:pic>
      <p:pic>
        <p:nvPicPr>
          <p:cNvPr id="290" name="Picture 3"/>
          <p:cNvPicPr/>
          <p:nvPr/>
        </p:nvPicPr>
        <p:blipFill>
          <a:blip r:embed="rId3"/>
          <a:stretch/>
        </p:blipFill>
        <p:spPr>
          <a:xfrm>
            <a:off x="5468760" y="1219320"/>
            <a:ext cx="2836080" cy="2438640"/>
          </a:xfrm>
          <a:prstGeom prst="rect">
            <a:avLst/>
          </a:prstGeom>
          <a:ln>
            <a:noFill/>
          </a:ln>
        </p:spPr>
      </p:pic>
      <p:pic>
        <p:nvPicPr>
          <p:cNvPr id="291" name="Picture 4"/>
          <p:cNvPicPr/>
          <p:nvPr/>
        </p:nvPicPr>
        <p:blipFill>
          <a:blip r:embed="rId4"/>
          <a:stretch/>
        </p:blipFill>
        <p:spPr>
          <a:xfrm>
            <a:off x="5105520" y="4006800"/>
            <a:ext cx="2894400" cy="2012040"/>
          </a:xfrm>
          <a:prstGeom prst="rect">
            <a:avLst/>
          </a:prstGeom>
          <a:ln>
            <a:noFill/>
          </a:ln>
        </p:spPr>
      </p:pic>
      <p:pic>
        <p:nvPicPr>
          <p:cNvPr id="292" name="Picture 5"/>
          <p:cNvPicPr/>
          <p:nvPr/>
        </p:nvPicPr>
        <p:blipFill>
          <a:blip r:embed="rId5"/>
          <a:stretch/>
        </p:blipFill>
        <p:spPr>
          <a:xfrm>
            <a:off x="1066680" y="4038480"/>
            <a:ext cx="2878920" cy="2056320"/>
          </a:xfrm>
          <a:prstGeom prst="rect">
            <a:avLst/>
          </a:prstGeom>
          <a:ln>
            <a:noFill/>
          </a:ln>
        </p:spPr>
      </p:pic>
      <p:sp>
        <p:nvSpPr>
          <p:cNvPr id="293" name="CustomShape 1"/>
          <p:cNvSpPr/>
          <p:nvPr/>
        </p:nvSpPr>
        <p:spPr>
          <a:xfrm>
            <a:off x="152280" y="152280"/>
            <a:ext cx="8609760" cy="824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Ścieżka zwijania białka G znaleziona metodą Monte Carlo z wykorzystaniem siatkowego modelu białka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228600" y="6335640"/>
            <a:ext cx="8609400" cy="39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Kmiecik i Koliński, </a:t>
            </a:r>
            <a:r>
              <a:rPr lang="pl-PL" sz="20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Biophys. J.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pl-PL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94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, 726-736 (2008)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295" name="CustomShape 3"/>
          <p:cNvSpPr/>
          <p:nvPr/>
        </p:nvSpPr>
        <p:spPr>
          <a:xfrm flipV="1">
            <a:off x="4410000" y="2421360"/>
            <a:ext cx="1152360" cy="4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96" name="CustomShape 4"/>
          <p:cNvSpPr/>
          <p:nvPr/>
        </p:nvSpPr>
        <p:spPr>
          <a:xfrm flipH="1">
            <a:off x="6702480" y="3200400"/>
            <a:ext cx="2880" cy="1137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97" name="CustomShape 5"/>
          <p:cNvSpPr/>
          <p:nvPr/>
        </p:nvSpPr>
        <p:spPr>
          <a:xfrm flipH="1" flipV="1">
            <a:off x="4113360" y="5179680"/>
            <a:ext cx="1066320" cy="4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4"/>
          <p:cNvPicPr/>
          <p:nvPr/>
        </p:nvPicPr>
        <p:blipFill>
          <a:blip r:embed="rId2"/>
          <a:stretch/>
        </p:blipFill>
        <p:spPr>
          <a:xfrm>
            <a:off x="611280" y="380880"/>
            <a:ext cx="7787160" cy="6285240"/>
          </a:xfrm>
          <a:prstGeom prst="rect">
            <a:avLst/>
          </a:prstGeom>
          <a:ln w="2844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0" y="8280"/>
            <a:ext cx="9143280" cy="5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400"/>
              </a:spcBef>
            </a:pPr>
            <a:r>
              <a:rPr lang="pl-PL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Dynamika molekularna</a:t>
            </a:r>
            <a:endParaRPr lang="pl-PL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00"/>
              </a:spcBef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Symulacja ewolucji układu zgodnie z prawami Newtona.</a:t>
            </a:r>
            <a:endParaRPr lang="pl-PL" sz="2800" b="0" strike="noStrike" spc="-1">
              <a:latin typeface="Arial"/>
            </a:endParaRPr>
          </a:p>
        </p:txBody>
      </p:sp>
      <p:pic>
        <p:nvPicPr>
          <p:cNvPr id="300" name="Obraz 299"/>
          <p:cNvPicPr/>
          <p:nvPr/>
        </p:nvPicPr>
        <p:blipFill>
          <a:blip r:embed="rId2"/>
          <a:stretch/>
        </p:blipFill>
        <p:spPr>
          <a:xfrm>
            <a:off x="685800" y="1604880"/>
            <a:ext cx="7389000" cy="4988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228600" y="152280"/>
            <a:ext cx="8607600" cy="5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400"/>
              </a:spcBef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Dynamika Langevina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4800600" y="2590920"/>
            <a:ext cx="3121200" cy="5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pl-PL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prawo Stokesa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303" name="CustomShape 3"/>
          <p:cNvSpPr/>
          <p:nvPr/>
        </p:nvSpPr>
        <p:spPr>
          <a:xfrm>
            <a:off x="4800600" y="3747960"/>
            <a:ext cx="2740320" cy="5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pl-PL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proces Wienera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304" name="CustomShape 4"/>
          <p:cNvSpPr/>
          <p:nvPr/>
        </p:nvSpPr>
        <p:spPr>
          <a:xfrm>
            <a:off x="4800600" y="5105520"/>
            <a:ext cx="3807000" cy="5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pl-PL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dynamika brownowska</a:t>
            </a:r>
            <a:endParaRPr lang="pl-PL" sz="2800" b="0" strike="noStrike" spc="-1">
              <a:latin typeface="Arial"/>
            </a:endParaRPr>
          </a:p>
        </p:txBody>
      </p:sp>
      <p:pic>
        <p:nvPicPr>
          <p:cNvPr id="305" name="Obraz 304"/>
          <p:cNvPicPr/>
          <p:nvPr/>
        </p:nvPicPr>
        <p:blipFill>
          <a:blip r:embed="rId2"/>
          <a:stretch/>
        </p:blipFill>
        <p:spPr>
          <a:xfrm>
            <a:off x="495360" y="1066680"/>
            <a:ext cx="5496480" cy="1330920"/>
          </a:xfrm>
          <a:prstGeom prst="rect">
            <a:avLst/>
          </a:prstGeom>
          <a:ln>
            <a:noFill/>
          </a:ln>
        </p:spPr>
      </p:pic>
      <p:pic>
        <p:nvPicPr>
          <p:cNvPr id="306" name="Obraz 305"/>
          <p:cNvPicPr/>
          <p:nvPr/>
        </p:nvPicPr>
        <p:blipFill>
          <a:blip r:embed="rId3"/>
          <a:stretch/>
        </p:blipFill>
        <p:spPr>
          <a:xfrm>
            <a:off x="571680" y="2590920"/>
            <a:ext cx="2842200" cy="594360"/>
          </a:xfrm>
          <a:prstGeom prst="rect">
            <a:avLst/>
          </a:prstGeom>
          <a:ln>
            <a:noFill/>
          </a:ln>
        </p:spPr>
      </p:pic>
      <p:pic>
        <p:nvPicPr>
          <p:cNvPr id="307" name="Obraz 306"/>
          <p:cNvPicPr/>
          <p:nvPr/>
        </p:nvPicPr>
        <p:blipFill>
          <a:blip r:embed="rId4"/>
          <a:stretch/>
        </p:blipFill>
        <p:spPr>
          <a:xfrm>
            <a:off x="457200" y="3429000"/>
            <a:ext cx="3578760" cy="1114920"/>
          </a:xfrm>
          <a:prstGeom prst="rect">
            <a:avLst/>
          </a:prstGeom>
          <a:ln>
            <a:noFill/>
          </a:ln>
        </p:spPr>
      </p:pic>
      <p:pic>
        <p:nvPicPr>
          <p:cNvPr id="308" name="Obraz 307"/>
          <p:cNvPicPr/>
          <p:nvPr/>
        </p:nvPicPr>
        <p:blipFill>
          <a:blip r:embed="rId5"/>
          <a:stretch/>
        </p:blipFill>
        <p:spPr>
          <a:xfrm>
            <a:off x="495360" y="4863960"/>
            <a:ext cx="3756600" cy="1254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2"/>
          <p:cNvPicPr/>
          <p:nvPr/>
        </p:nvPicPr>
        <p:blipFill>
          <a:blip r:embed="rId2"/>
          <a:stretch/>
        </p:blipFill>
        <p:spPr>
          <a:xfrm>
            <a:off x="168120" y="1052640"/>
            <a:ext cx="5553360" cy="5797800"/>
          </a:xfrm>
          <a:prstGeom prst="rect">
            <a:avLst/>
          </a:prstGeom>
          <a:ln w="9360">
            <a:noFill/>
          </a:ln>
        </p:spPr>
      </p:pic>
      <p:sp>
        <p:nvSpPr>
          <p:cNvPr id="310" name="CustomShape 1"/>
          <p:cNvSpPr/>
          <p:nvPr/>
        </p:nvSpPr>
        <p:spPr>
          <a:xfrm>
            <a:off x="0" y="-27000"/>
            <a:ext cx="9141120" cy="1185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Pierwsza zakończona sukcesem symulacja zwijania białka globularnego (szczytowa część wiliny, 37 reszt aminokwasowych). Czas symulacji: 6 miesięcy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5940360" y="5653080"/>
            <a:ext cx="2949840" cy="63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Duan i Kollman, </a:t>
            </a:r>
            <a:r>
              <a:rPr lang="pl-PL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Science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282, 5389, 740-744 (1998)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2"/>
          <p:cNvPicPr/>
          <p:nvPr/>
        </p:nvPicPr>
        <p:blipFill>
          <a:blip r:embed="rId2"/>
          <a:stretch/>
        </p:blipFill>
        <p:spPr>
          <a:xfrm>
            <a:off x="395280" y="260280"/>
            <a:ext cx="8202960" cy="4243680"/>
          </a:xfrm>
          <a:prstGeom prst="rect">
            <a:avLst/>
          </a:prstGeom>
          <a:ln w="28440">
            <a:noFill/>
          </a:ln>
        </p:spPr>
      </p:pic>
      <p:sp>
        <p:nvSpPr>
          <p:cNvPr id="313" name="CustomShape 1"/>
          <p:cNvSpPr/>
          <p:nvPr/>
        </p:nvSpPr>
        <p:spPr>
          <a:xfrm>
            <a:off x="179280" y="4508640"/>
            <a:ext cx="8710920" cy="228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Porównanie struktur symulowanych na poziomie pełnoatomowym (czerwone wstążki) oraz krystalicznych (niebieskie wstążki). Po lewej: część szczytowa wiliny, po prawej: domena WW. Symulacje wykonano na specjalnie zaprojektowanym komputerze ANTON. Czas symulacji: 48 h.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D.E. Shaw et al., </a:t>
            </a: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Science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, 2010, 330, 341-346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/>
          <p:cNvPicPr/>
          <p:nvPr/>
        </p:nvPicPr>
        <p:blipFill>
          <a:blip r:embed="rId2"/>
          <a:stretch/>
        </p:blipFill>
        <p:spPr>
          <a:xfrm rot="18478800">
            <a:off x="-1469880" y="937440"/>
            <a:ext cx="4797720" cy="3837240"/>
          </a:xfrm>
          <a:prstGeom prst="rect">
            <a:avLst/>
          </a:prstGeom>
          <a:ln w="9360">
            <a:noFill/>
          </a:ln>
        </p:spPr>
      </p:pic>
      <p:pic>
        <p:nvPicPr>
          <p:cNvPr id="315" name="Picture 3"/>
          <p:cNvPicPr/>
          <p:nvPr/>
        </p:nvPicPr>
        <p:blipFill>
          <a:blip r:embed="rId3"/>
          <a:stretch/>
        </p:blipFill>
        <p:spPr>
          <a:xfrm rot="18452400">
            <a:off x="1495080" y="858240"/>
            <a:ext cx="3245040" cy="2595960"/>
          </a:xfrm>
          <a:prstGeom prst="rect">
            <a:avLst/>
          </a:prstGeom>
          <a:ln w="9360">
            <a:noFill/>
          </a:ln>
        </p:spPr>
      </p:pic>
      <p:pic>
        <p:nvPicPr>
          <p:cNvPr id="316" name="Picture 4"/>
          <p:cNvPicPr/>
          <p:nvPr/>
        </p:nvPicPr>
        <p:blipFill>
          <a:blip r:embed="rId4"/>
          <a:stretch/>
        </p:blipFill>
        <p:spPr>
          <a:xfrm rot="18404400">
            <a:off x="3432240" y="1928160"/>
            <a:ext cx="2225880" cy="1779840"/>
          </a:xfrm>
          <a:prstGeom prst="rect">
            <a:avLst/>
          </a:prstGeom>
          <a:ln w="9360">
            <a:noFill/>
          </a:ln>
        </p:spPr>
      </p:pic>
      <p:pic>
        <p:nvPicPr>
          <p:cNvPr id="317" name="Picture 5"/>
          <p:cNvPicPr/>
          <p:nvPr/>
        </p:nvPicPr>
        <p:blipFill>
          <a:blip r:embed="rId5"/>
          <a:stretch/>
        </p:blipFill>
        <p:spPr>
          <a:xfrm rot="19579200">
            <a:off x="5332320" y="2455560"/>
            <a:ext cx="1845000" cy="1474920"/>
          </a:xfrm>
          <a:prstGeom prst="rect">
            <a:avLst/>
          </a:prstGeom>
          <a:ln w="9360">
            <a:noFill/>
          </a:ln>
        </p:spPr>
      </p:pic>
      <p:pic>
        <p:nvPicPr>
          <p:cNvPr id="318" name="Picture 6"/>
          <p:cNvPicPr/>
          <p:nvPr/>
        </p:nvPicPr>
        <p:blipFill>
          <a:blip r:embed="rId6"/>
          <a:stretch/>
        </p:blipFill>
        <p:spPr>
          <a:xfrm rot="18064200">
            <a:off x="7067520" y="2427480"/>
            <a:ext cx="1692720" cy="1354320"/>
          </a:xfrm>
          <a:prstGeom prst="rect">
            <a:avLst/>
          </a:prstGeom>
          <a:ln w="9360">
            <a:noFill/>
          </a:ln>
        </p:spPr>
      </p:pic>
      <p:sp>
        <p:nvSpPr>
          <p:cNvPr id="319" name="CustomShape 1"/>
          <p:cNvSpPr/>
          <p:nvPr/>
        </p:nvSpPr>
        <p:spPr>
          <a:xfrm>
            <a:off x="0" y="5181480"/>
            <a:ext cx="9141120" cy="910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Trajektoria zwijania domeny LDL ludzkiej lipoproteiny E (kod PDB: 1LPE; 143 reszty aminokwasowe) symulowana przy pomocy gruboziarnistego pola UNRES. Czas symulacji: 12 godzin.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2"/>
          <p:cNvPicPr/>
          <p:nvPr/>
        </p:nvPicPr>
        <p:blipFill>
          <a:blip r:embed="rId2"/>
          <a:stretch/>
        </p:blipFill>
        <p:spPr>
          <a:xfrm>
            <a:off x="128520" y="665280"/>
            <a:ext cx="4008600" cy="3048120"/>
          </a:xfrm>
          <a:prstGeom prst="rect">
            <a:avLst/>
          </a:prstGeom>
          <a:ln w="9360">
            <a:noFill/>
          </a:ln>
        </p:spPr>
      </p:pic>
      <p:pic>
        <p:nvPicPr>
          <p:cNvPr id="321" name="Picture 3"/>
          <p:cNvPicPr/>
          <p:nvPr/>
        </p:nvPicPr>
        <p:blipFill>
          <a:blip r:embed="rId3"/>
          <a:stretch/>
        </p:blipFill>
        <p:spPr>
          <a:xfrm>
            <a:off x="4160880" y="476280"/>
            <a:ext cx="5161320" cy="3322800"/>
          </a:xfrm>
          <a:prstGeom prst="rect">
            <a:avLst/>
          </a:prstGeom>
          <a:ln w="9360"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128520" y="4292640"/>
            <a:ext cx="8761680" cy="264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Wynik modelowania polem siłowym UNRES ze wspomaganiem danymi  małokątowego rozraszania promieni rentgenowskich (SAXS) trimeru białka adenowirusa wężowego. Po lewej: modele po prawej: dopasowanie do krzywej rozkładu odległości otrzymanej z danych SAXS. 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Karczyńska et al., </a:t>
            </a: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Proteins: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Struct. Func. Bioinfo.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pl-PL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86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, 228 (2018)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2"/>
          <p:cNvPicPr/>
          <p:nvPr/>
        </p:nvPicPr>
        <p:blipFill>
          <a:blip r:embed="rId2"/>
          <a:stretch/>
        </p:blipFill>
        <p:spPr>
          <a:xfrm>
            <a:off x="1403280" y="-100080"/>
            <a:ext cx="6647040" cy="5592960"/>
          </a:xfrm>
          <a:prstGeom prst="rect">
            <a:avLst/>
          </a:prstGeom>
          <a:ln w="9360">
            <a:noFill/>
          </a:ln>
        </p:spPr>
      </p:pic>
      <p:sp>
        <p:nvSpPr>
          <p:cNvPr id="324" name="CustomShape 1"/>
          <p:cNvSpPr/>
          <p:nvPr/>
        </p:nvSpPr>
        <p:spPr>
          <a:xfrm>
            <a:off x="108000" y="4941720"/>
            <a:ext cx="8961840" cy="1459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Znaleziona metodą symulacji gruboziarnistej dynamiki molekularnej w polu UNRES struktur a kompleksu białka Isu1 wiążącego żelazo (czerwona wstążka) z kochaperonem  Hsp40 (niebieska wstążka) wraz z zaznaczonymi resztami ważnymi dla wiązania (czerwone kulki: znalezione w eksperymentach mutacyjnych) .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Mozolewska et al., </a:t>
            </a:r>
            <a:r>
              <a:rPr lang="pl-PL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Proteins: Struct. Func. Bioinfo.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pl-PL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83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1414 (2015).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2"/>
          <p:cNvPicPr/>
          <p:nvPr/>
        </p:nvPicPr>
        <p:blipFill>
          <a:blip r:embed="rId2"/>
          <a:stretch/>
        </p:blipFill>
        <p:spPr>
          <a:xfrm>
            <a:off x="324000" y="461880"/>
            <a:ext cx="3140280" cy="4188240"/>
          </a:xfrm>
          <a:prstGeom prst="rect">
            <a:avLst/>
          </a:prstGeom>
          <a:ln w="9360">
            <a:noFill/>
          </a:ln>
        </p:spPr>
      </p:pic>
      <p:pic>
        <p:nvPicPr>
          <p:cNvPr id="326" name="Picture 3"/>
          <p:cNvPicPr/>
          <p:nvPr/>
        </p:nvPicPr>
        <p:blipFill>
          <a:blip r:embed="rId3"/>
          <a:stretch/>
        </p:blipFill>
        <p:spPr>
          <a:xfrm>
            <a:off x="4295880" y="387360"/>
            <a:ext cx="4521600" cy="4197600"/>
          </a:xfrm>
          <a:prstGeom prst="rect">
            <a:avLst/>
          </a:prstGeom>
          <a:ln w="9360">
            <a:noFill/>
          </a:ln>
        </p:spPr>
      </p:pic>
      <p:sp>
        <p:nvSpPr>
          <p:cNvPr id="327" name="CustomShape 1"/>
          <p:cNvSpPr/>
          <p:nvPr/>
        </p:nvSpPr>
        <p:spPr>
          <a:xfrm>
            <a:off x="2411280" y="2235240"/>
            <a:ext cx="501840" cy="428760"/>
          </a:xfrm>
          <a:prstGeom prst="ellipse">
            <a:avLst/>
          </a:prstGeom>
          <a:noFill/>
          <a:ln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28" name="CustomShape 2"/>
          <p:cNvSpPr/>
          <p:nvPr/>
        </p:nvSpPr>
        <p:spPr>
          <a:xfrm>
            <a:off x="4211640" y="333360"/>
            <a:ext cx="4378680" cy="4316760"/>
          </a:xfrm>
          <a:prstGeom prst="ellipse">
            <a:avLst/>
          </a:prstGeom>
          <a:noFill/>
          <a:ln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29" name="Line 3"/>
          <p:cNvSpPr/>
          <p:nvPr/>
        </p:nvSpPr>
        <p:spPr>
          <a:xfrm flipV="1">
            <a:off x="2611080" y="571320"/>
            <a:ext cx="2824200" cy="1663560"/>
          </a:xfrm>
          <a:prstGeom prst="line">
            <a:avLst/>
          </a:prstGeom>
          <a:ln w="31680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30" name="Line 4"/>
          <p:cNvSpPr/>
          <p:nvPr/>
        </p:nvSpPr>
        <p:spPr>
          <a:xfrm>
            <a:off x="2555640" y="2636640"/>
            <a:ext cx="2737080" cy="1728720"/>
          </a:xfrm>
          <a:prstGeom prst="line">
            <a:avLst/>
          </a:prstGeom>
          <a:ln w="31680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31" name="CustomShape 5"/>
          <p:cNvSpPr/>
          <p:nvPr/>
        </p:nvSpPr>
        <p:spPr>
          <a:xfrm>
            <a:off x="179280" y="4797360"/>
            <a:ext cx="8817120" cy="1733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Największa jak dotąd symulacja pełnoatomowej dynamiki molekularnej, wykonana przez grupę Klausa Schultena: kapsyd wirusa HIV (65 milionów atomów, 12 ns). Modelowanie wykonano na podstawie mapy uzyskanej z kriomikroskopii elektronowej. Po lewej: cały wymodelowany kapsyd, po prawej: ułożenie heksamerów tworzącego go białka.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Zhao et al. </a:t>
            </a:r>
            <a:r>
              <a:rPr lang="pl-PL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Nature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pl-PL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497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643-646, 2013.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152280" y="457200"/>
            <a:ext cx="8912520" cy="496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40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Symulacja:</a:t>
            </a:r>
            <a:r>
              <a:rPr lang="pl-PL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 zastosowanie określonego algorytmu do modelu układu rzeczywistego w oparciu o dane wejściowe w celu przewidzenia jego zachowania/charakterystyk</a:t>
            </a:r>
            <a:endParaRPr lang="pl-PL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Przykład: symulacje giełdowe, symulacje rozwoju gospodarczego</a:t>
            </a:r>
            <a:endParaRPr lang="pl-PL" sz="4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icture 2"/>
          <p:cNvPicPr/>
          <p:nvPr/>
        </p:nvPicPr>
        <p:blipFill>
          <a:blip r:embed="rId2"/>
          <a:stretch/>
        </p:blipFill>
        <p:spPr>
          <a:xfrm>
            <a:off x="684360" y="115920"/>
            <a:ext cx="7761600" cy="4789800"/>
          </a:xfrm>
          <a:prstGeom prst="rect">
            <a:avLst/>
          </a:prstGeom>
          <a:ln w="9360">
            <a:noFill/>
          </a:ln>
        </p:spPr>
      </p:pic>
      <p:sp>
        <p:nvSpPr>
          <p:cNvPr id="333" name="CustomShape 1"/>
          <p:cNvSpPr/>
          <p:nvPr/>
        </p:nvSpPr>
        <p:spPr>
          <a:xfrm>
            <a:off x="179280" y="5084640"/>
            <a:ext cx="8817120" cy="1459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Spontaniczne tworzenie agregatów przez peptydy w symulacjach dynamiki molekularnej z użyciem gruboziarnistego pola siłowego MARTINI: (A) nanorurka utworzona z difenyloalaniny (Frederix et al., </a:t>
            </a:r>
            <a:r>
              <a:rPr lang="pl-PL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J. Phys. Chem. Lett.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pl-PL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2380 (2011), (B) włókno z peptydu amfifilowego (Lee et al., </a:t>
            </a:r>
            <a:r>
              <a:rPr lang="pl-PL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Nano Lett.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pl-PL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4907, 2012), (C) amyloid z amyliny (Sorensenet al., </a:t>
            </a:r>
            <a:r>
              <a:rPr lang="pl-PL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J. Phys. Chem. Lett.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pl-PL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2385, 2011).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7"/>
          <p:cNvPicPr/>
          <p:nvPr/>
        </p:nvPicPr>
        <p:blipFill>
          <a:blip r:embed="rId2"/>
          <a:stretch/>
        </p:blipFill>
        <p:spPr>
          <a:xfrm>
            <a:off x="5651640" y="3097080"/>
            <a:ext cx="3115080" cy="3569040"/>
          </a:xfrm>
          <a:prstGeom prst="rect">
            <a:avLst/>
          </a:prstGeom>
          <a:ln w="9360">
            <a:noFill/>
          </a:ln>
        </p:spPr>
      </p:pic>
      <p:pic>
        <p:nvPicPr>
          <p:cNvPr id="335" name="Picture 11"/>
          <p:cNvPicPr/>
          <p:nvPr/>
        </p:nvPicPr>
        <p:blipFill>
          <a:blip r:embed="rId3"/>
          <a:stretch/>
        </p:blipFill>
        <p:spPr>
          <a:xfrm>
            <a:off x="88920" y="2160720"/>
            <a:ext cx="4912200" cy="4067640"/>
          </a:xfrm>
          <a:prstGeom prst="rect">
            <a:avLst/>
          </a:prstGeom>
          <a:ln w="9360">
            <a:noFill/>
          </a:ln>
        </p:spPr>
      </p:pic>
      <p:sp>
        <p:nvSpPr>
          <p:cNvPr id="336" name="CustomShape 1"/>
          <p:cNvSpPr/>
          <p:nvPr/>
        </p:nvSpPr>
        <p:spPr>
          <a:xfrm>
            <a:off x="1655640" y="1008000"/>
            <a:ext cx="3381840" cy="1076760"/>
          </a:xfrm>
          <a:prstGeom prst="roundRect">
            <a:avLst>
              <a:gd name="adj" fmla="val 16667"/>
            </a:avLst>
          </a:prstGeom>
          <a:ln w="3816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Metody chemii kwantowej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1297080" y="2664000"/>
            <a:ext cx="3021480" cy="1221120"/>
          </a:xfrm>
          <a:prstGeom prst="roundRect">
            <a:avLst>
              <a:gd name="adj" fmla="val 16667"/>
            </a:avLst>
          </a:prstGeom>
          <a:ln w="3816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Równanie Schrödingera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338" name="CustomShape 3"/>
          <p:cNvSpPr/>
          <p:nvPr/>
        </p:nvSpPr>
        <p:spPr>
          <a:xfrm>
            <a:off x="5688000" y="3529080"/>
            <a:ext cx="3381840" cy="1149480"/>
          </a:xfrm>
          <a:prstGeom prst="roundRect">
            <a:avLst>
              <a:gd name="adj" fmla="val 16667"/>
            </a:avLst>
          </a:prstGeom>
          <a:ln w="3816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Teoria funkcjonału gęstości (DFT)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339" name="CustomShape 4"/>
          <p:cNvSpPr/>
          <p:nvPr/>
        </p:nvSpPr>
        <p:spPr>
          <a:xfrm>
            <a:off x="431640" y="4896000"/>
            <a:ext cx="1870200" cy="1221120"/>
          </a:xfrm>
          <a:prstGeom prst="roundRect">
            <a:avLst>
              <a:gd name="adj" fmla="val 16667"/>
            </a:avLst>
          </a:prstGeom>
          <a:ln w="3816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Metody </a:t>
            </a:r>
            <a:r>
              <a:rPr lang="pl-PL" sz="32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ab initio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340" name="CustomShape 5"/>
          <p:cNvSpPr/>
          <p:nvPr/>
        </p:nvSpPr>
        <p:spPr>
          <a:xfrm>
            <a:off x="2736720" y="4896000"/>
            <a:ext cx="3021480" cy="1221120"/>
          </a:xfrm>
          <a:prstGeom prst="roundRect">
            <a:avLst>
              <a:gd name="adj" fmla="val 16667"/>
            </a:avLst>
          </a:prstGeom>
          <a:ln w="3816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Metody półempiryczne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341" name="CustomShape 6"/>
          <p:cNvSpPr/>
          <p:nvPr/>
        </p:nvSpPr>
        <p:spPr>
          <a:xfrm rot="5400000">
            <a:off x="2792880" y="2106000"/>
            <a:ext cx="573480" cy="536760"/>
          </a:xfrm>
          <a:prstGeom prst="bentConnector3">
            <a:avLst>
              <a:gd name="adj1" fmla="val 50000"/>
            </a:avLst>
          </a:prstGeom>
          <a:noFill/>
          <a:ln w="381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42" name="CustomShape 7"/>
          <p:cNvSpPr/>
          <p:nvPr/>
        </p:nvSpPr>
        <p:spPr>
          <a:xfrm rot="16200000" flipH="1">
            <a:off x="4643280" y="792000"/>
            <a:ext cx="1438560" cy="4029480"/>
          </a:xfrm>
          <a:prstGeom prst="bentConnector3">
            <a:avLst>
              <a:gd name="adj1" fmla="val 20184"/>
            </a:avLst>
          </a:prstGeom>
          <a:noFill/>
          <a:ln w="381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43" name="CustomShape 8"/>
          <p:cNvSpPr/>
          <p:nvPr/>
        </p:nvSpPr>
        <p:spPr>
          <a:xfrm rot="5400000">
            <a:off x="1587240" y="3671640"/>
            <a:ext cx="1005120" cy="1437120"/>
          </a:xfrm>
          <a:prstGeom prst="bentConnector3">
            <a:avLst>
              <a:gd name="adj1" fmla="val 50000"/>
            </a:avLst>
          </a:prstGeom>
          <a:noFill/>
          <a:ln w="381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44" name="CustomShape 9"/>
          <p:cNvSpPr/>
          <p:nvPr/>
        </p:nvSpPr>
        <p:spPr>
          <a:xfrm rot="16200000" flipH="1">
            <a:off x="3024000" y="3671640"/>
            <a:ext cx="1005120" cy="1437120"/>
          </a:xfrm>
          <a:prstGeom prst="bentConnector3">
            <a:avLst>
              <a:gd name="adj1" fmla="val 50000"/>
            </a:avLst>
          </a:prstGeom>
          <a:noFill/>
          <a:ln w="381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45" name="CustomShape 10"/>
          <p:cNvSpPr/>
          <p:nvPr/>
        </p:nvSpPr>
        <p:spPr>
          <a:xfrm>
            <a:off x="5219640" y="1008000"/>
            <a:ext cx="3381840" cy="10782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3816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(Empiryczne) pola siłowe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346" name="Picture 13"/>
          <p:cNvPicPr/>
          <p:nvPr/>
        </p:nvPicPr>
        <p:blipFill>
          <a:blip r:embed="rId4"/>
          <a:stretch/>
        </p:blipFill>
        <p:spPr>
          <a:xfrm>
            <a:off x="4898880" y="379440"/>
            <a:ext cx="3785040" cy="2437200"/>
          </a:xfrm>
          <a:prstGeom prst="rect">
            <a:avLst/>
          </a:prstGeom>
          <a:ln w="9360">
            <a:noFill/>
          </a:ln>
        </p:spPr>
      </p:pic>
      <p:sp>
        <p:nvSpPr>
          <p:cNvPr id="347" name="CustomShape 11"/>
          <p:cNvSpPr/>
          <p:nvPr/>
        </p:nvSpPr>
        <p:spPr>
          <a:xfrm>
            <a:off x="179280" y="-4680"/>
            <a:ext cx="8890200" cy="75816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Obliczanie energii i sił</a:t>
            </a:r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-723960" y="1036800"/>
            <a:ext cx="9141120" cy="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49" name="CustomShape 2"/>
          <p:cNvSpPr/>
          <p:nvPr/>
        </p:nvSpPr>
        <p:spPr>
          <a:xfrm>
            <a:off x="179280" y="115920"/>
            <a:ext cx="8961840" cy="57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굴림"/>
              </a:rPr>
              <a:t>Mechanika kwantowa: równanie Schrodingera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350" name="CustomShape 3"/>
          <p:cNvSpPr/>
          <p:nvPr/>
        </p:nvSpPr>
        <p:spPr>
          <a:xfrm>
            <a:off x="155520" y="-152280"/>
            <a:ext cx="302040" cy="302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51" name="CustomShape 4"/>
          <p:cNvSpPr/>
          <p:nvPr/>
        </p:nvSpPr>
        <p:spPr>
          <a:xfrm>
            <a:off x="155520" y="-152280"/>
            <a:ext cx="302040" cy="302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52" name="CustomShape 5"/>
          <p:cNvSpPr/>
          <p:nvPr/>
        </p:nvSpPr>
        <p:spPr>
          <a:xfrm>
            <a:off x="155520" y="-152280"/>
            <a:ext cx="302040" cy="302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53" name="CustomShape 6"/>
          <p:cNvSpPr/>
          <p:nvPr/>
        </p:nvSpPr>
        <p:spPr>
          <a:xfrm>
            <a:off x="155520" y="-152280"/>
            <a:ext cx="302040" cy="302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54" name="CustomShape 7"/>
          <p:cNvSpPr/>
          <p:nvPr/>
        </p:nvSpPr>
        <p:spPr>
          <a:xfrm>
            <a:off x="1116000" y="868320"/>
            <a:ext cx="186876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Jądra atomowe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355" name="CustomShape 8"/>
          <p:cNvSpPr/>
          <p:nvPr/>
        </p:nvSpPr>
        <p:spPr>
          <a:xfrm>
            <a:off x="3016080" y="895320"/>
            <a:ext cx="186876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Elektrony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356" name="CustomShape 9"/>
          <p:cNvSpPr/>
          <p:nvPr/>
        </p:nvSpPr>
        <p:spPr>
          <a:xfrm>
            <a:off x="179280" y="5600880"/>
            <a:ext cx="8680680" cy="1185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Elektrony dopasowują się natychmiast do położeń jąder (przybliżenie adiabatyczne); efektywna funkcja energii potencjalnej jest funkcją położeń jąder.</a:t>
            </a:r>
            <a:endParaRPr lang="pl-PL" sz="2400" b="0" strike="noStrike" spc="-1">
              <a:latin typeface="Arial"/>
            </a:endParaRPr>
          </a:p>
        </p:txBody>
      </p:sp>
      <p:pic>
        <p:nvPicPr>
          <p:cNvPr id="357" name="Obraz 356"/>
          <p:cNvPicPr/>
          <p:nvPr/>
        </p:nvPicPr>
        <p:blipFill>
          <a:blip r:embed="rId2"/>
          <a:stretch/>
        </p:blipFill>
        <p:spPr>
          <a:xfrm>
            <a:off x="558720" y="762120"/>
            <a:ext cx="6487200" cy="2689920"/>
          </a:xfrm>
          <a:prstGeom prst="rect">
            <a:avLst/>
          </a:prstGeom>
          <a:ln>
            <a:noFill/>
          </a:ln>
        </p:spPr>
      </p:pic>
      <p:pic>
        <p:nvPicPr>
          <p:cNvPr id="358" name="Obraz 357"/>
          <p:cNvPicPr/>
          <p:nvPr/>
        </p:nvPicPr>
        <p:blipFill>
          <a:blip r:embed="rId3"/>
          <a:stretch/>
        </p:blipFill>
        <p:spPr>
          <a:xfrm>
            <a:off x="584280" y="3746520"/>
            <a:ext cx="7795440" cy="1813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108000" y="-24840"/>
            <a:ext cx="9033120" cy="63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Teoria funkcjonału gęstości (DFT)</a:t>
            </a:r>
            <a:endParaRPr lang="pl-PL" sz="3600" b="0" strike="noStrike" spc="-1">
              <a:latin typeface="Arial"/>
            </a:endParaRPr>
          </a:p>
        </p:txBody>
      </p:sp>
      <p:pic>
        <p:nvPicPr>
          <p:cNvPr id="360" name="Obraz 359"/>
          <p:cNvPicPr/>
          <p:nvPr/>
        </p:nvPicPr>
        <p:blipFill>
          <a:blip r:embed="rId2"/>
          <a:stretch/>
        </p:blipFill>
        <p:spPr>
          <a:xfrm>
            <a:off x="1800000" y="952200"/>
            <a:ext cx="6047280" cy="5491080"/>
          </a:xfrm>
          <a:prstGeom prst="rect">
            <a:avLst/>
          </a:prstGeom>
          <a:ln>
            <a:noFill/>
          </a:ln>
        </p:spPr>
      </p:pic>
      <p:sp>
        <p:nvSpPr>
          <p:cNvPr id="361" name="CustomShape 2"/>
          <p:cNvSpPr/>
          <p:nvPr/>
        </p:nvSpPr>
        <p:spPr>
          <a:xfrm>
            <a:off x="1656000" y="4644000"/>
            <a:ext cx="5685120" cy="57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2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r</a:t>
            </a: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: gęstość elektronowa</a:t>
            </a: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Obraz 14"/>
          <p:cNvPicPr/>
          <p:nvPr/>
        </p:nvPicPr>
        <p:blipFill>
          <a:blip r:embed="rId2"/>
          <a:stretch/>
        </p:blipFill>
        <p:spPr>
          <a:xfrm>
            <a:off x="1297800" y="485640"/>
            <a:ext cx="6261480" cy="4697640"/>
          </a:xfrm>
          <a:prstGeom prst="rect">
            <a:avLst/>
          </a:prstGeom>
          <a:ln w="9360">
            <a:noFill/>
          </a:ln>
        </p:spPr>
      </p:pic>
      <p:sp>
        <p:nvSpPr>
          <p:cNvPr id="363" name="CustomShape 1"/>
          <p:cNvSpPr/>
          <p:nvPr/>
        </p:nvSpPr>
        <p:spPr>
          <a:xfrm>
            <a:off x="228600" y="189000"/>
            <a:ext cx="8760240" cy="758160"/>
          </a:xfrm>
          <a:prstGeom prst="rect">
            <a:avLst/>
          </a:prstGeom>
          <a:solidFill>
            <a:schemeClr val="bg1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2200"/>
              </a:spcBef>
            </a:pPr>
            <a:r>
              <a:rPr lang="pl-PL" sz="4400" b="0" strike="noStrike" spc="-1">
                <a:solidFill>
                  <a:srgbClr val="000000"/>
                </a:solidFill>
                <a:latin typeface="Arial"/>
                <a:ea typeface="굴림"/>
              </a:rPr>
              <a:t>Empiryczne pola siłowe</a:t>
            </a:r>
            <a:endParaRPr lang="pl-PL" sz="4400" b="0" strike="noStrike" spc="-1">
              <a:latin typeface="Arial"/>
            </a:endParaRPr>
          </a:p>
        </p:txBody>
      </p:sp>
      <p:pic>
        <p:nvPicPr>
          <p:cNvPr id="364" name="Obraz 363"/>
          <p:cNvPicPr/>
          <p:nvPr/>
        </p:nvPicPr>
        <p:blipFill>
          <a:blip r:embed="rId3"/>
          <a:stretch/>
        </p:blipFill>
        <p:spPr>
          <a:xfrm>
            <a:off x="609480" y="4292640"/>
            <a:ext cx="8201520" cy="2283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539640" y="115920"/>
            <a:ext cx="7990200" cy="1002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ts val="3600"/>
              </a:lnSpc>
            </a:pPr>
            <a:r>
              <a:rPr lang="pl-PL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Koszt obliczeniowy</a:t>
            </a:r>
            <a:endParaRPr lang="pl-PL" sz="4400" b="0" strike="noStrike" spc="-1">
              <a:latin typeface="Arial"/>
            </a:endParaRPr>
          </a:p>
          <a:p>
            <a:pPr algn="ctr">
              <a:lnSpc>
                <a:spcPts val="36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(skalowanie z rozmiarem układu)</a:t>
            </a:r>
            <a:r>
              <a:rPr lang="pl-PL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pl-PL" sz="4400" b="0" strike="noStrike" spc="-1">
              <a:latin typeface="Arial"/>
            </a:endParaRPr>
          </a:p>
        </p:txBody>
      </p:sp>
      <p:graphicFrame>
        <p:nvGraphicFramePr>
          <p:cNvPr id="366" name="Table 2"/>
          <p:cNvGraphicFramePr/>
          <p:nvPr/>
        </p:nvGraphicFramePr>
        <p:xfrm>
          <a:off x="149400" y="1316160"/>
          <a:ext cx="8820360" cy="3520800"/>
        </p:xfrm>
        <a:graphic>
          <a:graphicData uri="http://schemas.openxmlformats.org/drawingml/2006/table">
            <a:tbl>
              <a:tblPr/>
              <a:tblGrid>
                <a:gridCol w="3064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2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3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Chemia kwantowa</a:t>
                      </a:r>
                      <a:endParaRPr lang="pl-PL" sz="3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Metody </a:t>
                      </a:r>
                      <a:r>
                        <a:rPr lang="pl-PL" sz="2400" b="0" i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ab initio</a:t>
                      </a:r>
                      <a:endParaRPr lang="pl-PL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Hartree-Fock: N</a:t>
                      </a:r>
                      <a:r>
                        <a:rPr lang="pl-PL" sz="2400" b="0" strike="noStrike" spc="-1" baseline="3000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r>
                        <a:rPr lang="pl-PL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, z korelacją elektronową: N</a:t>
                      </a:r>
                      <a:r>
                        <a:rPr lang="pl-PL" sz="2400" b="0" strike="noStrike" spc="-1" baseline="3000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  <a:r>
                        <a:rPr lang="pl-PL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lub N</a:t>
                      </a:r>
                      <a:r>
                        <a:rPr lang="pl-PL" sz="2400" b="0" strike="noStrike" spc="-1" baseline="3000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 lang="pl-PL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Metody półempiryczne</a:t>
                      </a:r>
                      <a:endParaRPr lang="pl-PL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3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  <a:r>
                        <a:rPr lang="pl-PL" sz="2400" b="0" strike="noStrike" spc="-1" baseline="3000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r>
                        <a:rPr lang="pl-PL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(N dla przybliżonego algorytmu Stewarta)</a:t>
                      </a:r>
                      <a:endParaRPr lang="pl-PL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3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Metody DFT</a:t>
                      </a:r>
                      <a:endParaRPr lang="pl-PL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  <a:r>
                        <a:rPr lang="pl-PL" sz="2400" b="0" strike="noStrike" spc="-1" baseline="3000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r>
                        <a:rPr lang="pl-PL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(N dla specjalnych algorytmów)</a:t>
                      </a:r>
                      <a:endParaRPr lang="pl-PL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7" name="Table 3"/>
          <p:cNvGraphicFramePr/>
          <p:nvPr/>
        </p:nvGraphicFramePr>
        <p:xfrm>
          <a:off x="149400" y="5073480"/>
          <a:ext cx="8820360" cy="1554480"/>
        </p:xfrm>
        <a:graphic>
          <a:graphicData uri="http://schemas.openxmlformats.org/drawingml/2006/table">
            <a:tbl>
              <a:tblPr/>
              <a:tblGrid>
                <a:gridCol w="3064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3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Empiryczne pola siłowe</a:t>
                      </a:r>
                      <a:endParaRPr lang="pl-PL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  <a:r>
                        <a:rPr lang="pl-PL" sz="2400" b="0" strike="noStrike" spc="-1" baseline="3000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r>
                        <a:rPr lang="pl-PL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(N ln N w przypadku obcięcia oddziaływań niewiążących i algorytmu Ewalda dla oddziaływań elektrostatycznych)</a:t>
                      </a:r>
                      <a:endParaRPr lang="pl-PL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0" y="36000"/>
            <a:ext cx="9143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Różne poziomy rozdzielczości w symulacjach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369" name="Obraz 368"/>
          <p:cNvPicPr/>
          <p:nvPr/>
        </p:nvPicPr>
        <p:blipFill>
          <a:blip r:embed="rId2"/>
          <a:stretch/>
        </p:blipFill>
        <p:spPr>
          <a:xfrm>
            <a:off x="163440" y="684000"/>
            <a:ext cx="8730720" cy="610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394920" y="457200"/>
            <a:ext cx="8226720" cy="98784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Typy symulacji: zespoły statystyczne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371" name="CustomShape 2"/>
          <p:cNvSpPr/>
          <p:nvPr/>
        </p:nvSpPr>
        <p:spPr>
          <a:xfrm>
            <a:off x="90360" y="2666880"/>
            <a:ext cx="2740320" cy="152100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Mikrokanoniczne</a:t>
            </a:r>
            <a:endParaRPr lang="pl-PL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stała energia, liczba cząstek (NVE)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72" name="CustomShape 3"/>
          <p:cNvSpPr/>
          <p:nvPr/>
        </p:nvSpPr>
        <p:spPr>
          <a:xfrm>
            <a:off x="3138120" y="2666880"/>
            <a:ext cx="2740320" cy="136872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Kanoniczne</a:t>
            </a:r>
            <a:endParaRPr lang="pl-PL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stała temperatura, liczba cząstek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73" name="CustomShape 4"/>
          <p:cNvSpPr/>
          <p:nvPr/>
        </p:nvSpPr>
        <p:spPr>
          <a:xfrm>
            <a:off x="2300040" y="5072400"/>
            <a:ext cx="1368720" cy="117288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Stała objętość (NVT)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74" name="CustomShape 5"/>
          <p:cNvSpPr/>
          <p:nvPr/>
        </p:nvSpPr>
        <p:spPr>
          <a:xfrm>
            <a:off x="3976560" y="5039640"/>
            <a:ext cx="1521000" cy="117288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Stałe ciśnienie (NpT)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75" name="CustomShape 6"/>
          <p:cNvSpPr/>
          <p:nvPr/>
        </p:nvSpPr>
        <p:spPr>
          <a:xfrm>
            <a:off x="6109920" y="2514600"/>
            <a:ext cx="2740320" cy="190224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Wielkie kanoniczne</a:t>
            </a:r>
            <a:endParaRPr lang="pl-PL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stała temperatura, potencjał chemiczny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76" name="CustomShape 7"/>
          <p:cNvSpPr/>
          <p:nvPr/>
        </p:nvSpPr>
        <p:spPr>
          <a:xfrm>
            <a:off x="5881320" y="5029200"/>
            <a:ext cx="1368720" cy="117288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Stała objętość (</a:t>
            </a:r>
            <a:r>
              <a:rPr lang="pl-PL" sz="2400" b="0" strike="noStrike" spc="-1">
                <a:solidFill>
                  <a:srgbClr val="000000"/>
                </a:solidFill>
                <a:latin typeface="Symbol"/>
                <a:ea typeface="DejaVu Sans"/>
              </a:rPr>
              <a:t>m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VT)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77" name="CustomShape 8"/>
          <p:cNvSpPr/>
          <p:nvPr/>
        </p:nvSpPr>
        <p:spPr>
          <a:xfrm>
            <a:off x="7481520" y="5029200"/>
            <a:ext cx="1521000" cy="117288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Stałe ciśnienie (</a:t>
            </a:r>
            <a:r>
              <a:rPr lang="pl-PL" sz="2400" b="0" strike="noStrike" spc="-1">
                <a:solidFill>
                  <a:srgbClr val="000000"/>
                </a:solidFill>
                <a:latin typeface="Symbol"/>
                <a:ea typeface="DejaVu Sans"/>
              </a:rPr>
              <a:t>m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pT)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78" name="CustomShape 9"/>
          <p:cNvSpPr/>
          <p:nvPr/>
        </p:nvSpPr>
        <p:spPr>
          <a:xfrm rot="5400000">
            <a:off x="2378880" y="530640"/>
            <a:ext cx="1216440" cy="304524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79" name="CustomShape 10"/>
          <p:cNvSpPr/>
          <p:nvPr/>
        </p:nvSpPr>
        <p:spPr>
          <a:xfrm rot="16200000" flipH="1">
            <a:off x="5462280" y="495360"/>
            <a:ext cx="1063800" cy="2968920"/>
          </a:xfrm>
          <a:prstGeom prst="bentConnector3">
            <a:avLst>
              <a:gd name="adj1" fmla="val 57912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80" name="CustomShape 11"/>
          <p:cNvSpPr/>
          <p:nvPr/>
        </p:nvSpPr>
        <p:spPr>
          <a:xfrm>
            <a:off x="4509720" y="1447920"/>
            <a:ext cx="360" cy="1216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81" name="CustomShape 12"/>
          <p:cNvSpPr/>
          <p:nvPr/>
        </p:nvSpPr>
        <p:spPr>
          <a:xfrm rot="5400000">
            <a:off x="3233520" y="3793320"/>
            <a:ext cx="1031040" cy="152100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82" name="CustomShape 13"/>
          <p:cNvSpPr/>
          <p:nvPr/>
        </p:nvSpPr>
        <p:spPr>
          <a:xfrm rot="16200000" flipH="1">
            <a:off x="4123440" y="4424760"/>
            <a:ext cx="998280" cy="225720"/>
          </a:xfrm>
          <a:prstGeom prst="bentConnector3">
            <a:avLst>
              <a:gd name="adj1" fmla="val 51405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83" name="CustomShape 14"/>
          <p:cNvSpPr/>
          <p:nvPr/>
        </p:nvSpPr>
        <p:spPr>
          <a:xfrm rot="5400000">
            <a:off x="6722280" y="4267080"/>
            <a:ext cx="606600" cy="91152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84" name="CustomShape 15"/>
          <p:cNvSpPr/>
          <p:nvPr/>
        </p:nvSpPr>
        <p:spPr>
          <a:xfrm rot="16200000" flipH="1">
            <a:off x="7557840" y="4343400"/>
            <a:ext cx="606600" cy="75924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333000" y="304920"/>
            <a:ext cx="8226720" cy="98784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Typy symulacji: sposób prowadzenia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386" name="CustomShape 2"/>
          <p:cNvSpPr/>
          <p:nvPr/>
        </p:nvSpPr>
        <p:spPr>
          <a:xfrm>
            <a:off x="180360" y="2521800"/>
            <a:ext cx="2740320" cy="75204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()-Kanoniczne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87" name="CustomShape 3"/>
          <p:cNvSpPr/>
          <p:nvPr/>
        </p:nvSpPr>
        <p:spPr>
          <a:xfrm>
            <a:off x="4357440" y="2514600"/>
            <a:ext cx="2740320" cy="75204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Uogólnione kanoniczne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88" name="CustomShape 4"/>
          <p:cNvSpPr/>
          <p:nvPr/>
        </p:nvSpPr>
        <p:spPr>
          <a:xfrm>
            <a:off x="90360" y="4370400"/>
            <a:ext cx="3197520" cy="90432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Próbkowanie nieboltzmannowskie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89" name="CustomShape 5"/>
          <p:cNvSpPr/>
          <p:nvPr/>
        </p:nvSpPr>
        <p:spPr>
          <a:xfrm>
            <a:off x="3823920" y="4398480"/>
            <a:ext cx="2359440" cy="86328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FF3300"/>
                </a:solidFill>
                <a:latin typeface="Arial"/>
                <a:ea typeface="DejaVu Sans"/>
              </a:rPr>
              <a:t>Wymiana replik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90" name="CustomShape 6"/>
          <p:cNvSpPr/>
          <p:nvPr/>
        </p:nvSpPr>
        <p:spPr>
          <a:xfrm rot="5400000">
            <a:off x="2389680" y="460440"/>
            <a:ext cx="1223280" cy="289260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91" name="CustomShape 7"/>
          <p:cNvSpPr/>
          <p:nvPr/>
        </p:nvSpPr>
        <p:spPr>
          <a:xfrm rot="16200000" flipH="1">
            <a:off x="4478760" y="1264320"/>
            <a:ext cx="1216440" cy="127836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92" name="CustomShape 8"/>
          <p:cNvSpPr/>
          <p:nvPr/>
        </p:nvSpPr>
        <p:spPr>
          <a:xfrm rot="5400000">
            <a:off x="3162240" y="1797840"/>
            <a:ext cx="1098000" cy="403560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93" name="CustomShape 9"/>
          <p:cNvSpPr/>
          <p:nvPr/>
        </p:nvSpPr>
        <p:spPr>
          <a:xfrm rot="5400000">
            <a:off x="4805280" y="3471840"/>
            <a:ext cx="1126080" cy="721080"/>
          </a:xfrm>
          <a:prstGeom prst="bentConnector3">
            <a:avLst>
              <a:gd name="adj1" fmla="val 72431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94" name="CustomShape 10"/>
          <p:cNvSpPr/>
          <p:nvPr/>
        </p:nvSpPr>
        <p:spPr>
          <a:xfrm>
            <a:off x="1537920" y="5874480"/>
            <a:ext cx="2359440" cy="75204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Temperaturowa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95" name="CustomShape 11"/>
          <p:cNvSpPr/>
          <p:nvPr/>
        </p:nvSpPr>
        <p:spPr>
          <a:xfrm>
            <a:off x="4281120" y="5860440"/>
            <a:ext cx="2359440" cy="75204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Hamiltonowska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96" name="CustomShape 12"/>
          <p:cNvSpPr/>
          <p:nvPr/>
        </p:nvSpPr>
        <p:spPr>
          <a:xfrm rot="5400000">
            <a:off x="3560040" y="4426560"/>
            <a:ext cx="606600" cy="228312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97" name="CustomShape 13"/>
          <p:cNvSpPr/>
          <p:nvPr/>
        </p:nvSpPr>
        <p:spPr>
          <a:xfrm rot="16200000" flipH="1">
            <a:off x="4935960" y="5334120"/>
            <a:ext cx="592560" cy="45432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98" name="CustomShape 14"/>
          <p:cNvSpPr/>
          <p:nvPr/>
        </p:nvSpPr>
        <p:spPr>
          <a:xfrm>
            <a:off x="6567120" y="4038480"/>
            <a:ext cx="2473560" cy="160452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Próbkowanie entropii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399" name="CustomShape 15"/>
          <p:cNvSpPr/>
          <p:nvPr/>
        </p:nvSpPr>
        <p:spPr>
          <a:xfrm rot="16200000" flipH="1">
            <a:off x="6382800" y="2615760"/>
            <a:ext cx="766080" cy="207360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394920" y="457200"/>
            <a:ext cx="8226720" cy="98784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Właściwości układu dostępne z symulacji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401" name="CustomShape 2"/>
          <p:cNvSpPr/>
          <p:nvPr/>
        </p:nvSpPr>
        <p:spPr>
          <a:xfrm>
            <a:off x="762120" y="2674080"/>
            <a:ext cx="2740320" cy="75204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Równowagowe (średnie)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402" name="CustomShape 3"/>
          <p:cNvSpPr/>
          <p:nvPr/>
        </p:nvSpPr>
        <p:spPr>
          <a:xfrm>
            <a:off x="5105520" y="2666880"/>
            <a:ext cx="3107160" cy="75204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Nierównowagowe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403" name="CustomShape 4"/>
          <p:cNvSpPr/>
          <p:nvPr/>
        </p:nvSpPr>
        <p:spPr>
          <a:xfrm rot="5400000">
            <a:off x="2711160" y="872640"/>
            <a:ext cx="1223280" cy="237348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04" name="CustomShape 5"/>
          <p:cNvSpPr/>
          <p:nvPr/>
        </p:nvSpPr>
        <p:spPr>
          <a:xfrm rot="16200000" flipH="1">
            <a:off x="4975200" y="982080"/>
            <a:ext cx="1216440" cy="214776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05" name="CustomShape 6"/>
          <p:cNvSpPr/>
          <p:nvPr/>
        </p:nvSpPr>
        <p:spPr>
          <a:xfrm>
            <a:off x="266760" y="3998160"/>
            <a:ext cx="3731040" cy="213084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743040" lvl="1" indent="-282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Termodynamiczne (średnia energia, energia swobodna pojemność cieplna)</a:t>
            </a:r>
            <a:endParaRPr lang="pl-PL" sz="1800" b="0" strike="noStrike" spc="-1">
              <a:latin typeface="Arial"/>
            </a:endParaRPr>
          </a:p>
          <a:p>
            <a:pPr marL="743040" lvl="1" indent="-282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Mechaniczne (ciśnienie, gęstość, promień żyracji)</a:t>
            </a:r>
            <a:endParaRPr lang="pl-PL" sz="1800" b="0" strike="noStrike" spc="-1">
              <a:latin typeface="Arial"/>
            </a:endParaRPr>
          </a:p>
          <a:p>
            <a:pPr marL="743040" lvl="1" indent="-282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Srukturalne (funkcje korelacji)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406" name="CustomShape 7"/>
          <p:cNvSpPr/>
          <p:nvPr/>
        </p:nvSpPr>
        <p:spPr>
          <a:xfrm>
            <a:off x="4793400" y="4500360"/>
            <a:ext cx="3731040" cy="1135440"/>
          </a:xfrm>
          <a:prstGeom prst="flowChart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743040" lvl="1" indent="-282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Współczynnik dyfuzji</a:t>
            </a:r>
            <a:endParaRPr lang="pl-PL" sz="1800" b="0" strike="noStrike" spc="-1">
              <a:latin typeface="Arial"/>
            </a:endParaRPr>
          </a:p>
          <a:p>
            <a:pPr marL="743040" lvl="1" indent="-282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Współczynnik lepkości</a:t>
            </a:r>
            <a:endParaRPr lang="pl-PL" sz="1800" b="0" strike="noStrike" spc="-1">
              <a:latin typeface="Arial"/>
            </a:endParaRPr>
          </a:p>
          <a:p>
            <a:pPr marL="743040" lvl="1" indent="-282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Przewodnictwo cieplne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407" name="CustomShape 8"/>
          <p:cNvSpPr/>
          <p:nvPr/>
        </p:nvSpPr>
        <p:spPr>
          <a:xfrm>
            <a:off x="2133720" y="3429000"/>
            <a:ext cx="360" cy="56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08" name="CustomShape 9"/>
          <p:cNvSpPr/>
          <p:nvPr/>
        </p:nvSpPr>
        <p:spPr>
          <a:xfrm flipH="1">
            <a:off x="6654600" y="3421800"/>
            <a:ext cx="360" cy="1075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0" y="0"/>
            <a:ext cx="914112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Dane i ich obróbka naukach przyrodniczych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609480" y="2959560"/>
            <a:ext cx="2325240" cy="1597320"/>
          </a:xfrm>
          <a:prstGeom prst="flowChartProcess">
            <a:avLst/>
          </a:prstGeom>
          <a:solidFill>
            <a:srgbClr val="92D05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Eksperyment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91" name="CustomShape 3"/>
          <p:cNvSpPr/>
          <p:nvPr/>
        </p:nvSpPr>
        <p:spPr>
          <a:xfrm>
            <a:off x="2590920" y="1702440"/>
            <a:ext cx="1279800" cy="1026000"/>
          </a:xfrm>
          <a:prstGeom prst="flowChartProcess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Model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92" name="CustomShape 4"/>
          <p:cNvSpPr/>
          <p:nvPr/>
        </p:nvSpPr>
        <p:spPr>
          <a:xfrm>
            <a:off x="4659480" y="4788360"/>
            <a:ext cx="2325240" cy="987840"/>
          </a:xfrm>
          <a:prstGeom prst="flowChartProcess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Dokładne </a:t>
            </a:r>
            <a:endParaRPr lang="pl-PL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rozwiązania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93" name="CustomShape 5"/>
          <p:cNvSpPr/>
          <p:nvPr/>
        </p:nvSpPr>
        <p:spPr>
          <a:xfrm>
            <a:off x="609480" y="4969080"/>
            <a:ext cx="2325240" cy="987840"/>
          </a:xfrm>
          <a:prstGeom prst="flowChartProcess">
            <a:avLst/>
          </a:prstGeom>
          <a:solidFill>
            <a:srgbClr val="92D05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Symulacje</a:t>
            </a:r>
            <a:endParaRPr lang="pl-PL" sz="2800" b="0" strike="noStrike" spc="-1" dirty="0">
              <a:latin typeface="Arial"/>
            </a:endParaRPr>
          </a:p>
        </p:txBody>
      </p:sp>
      <p:sp>
        <p:nvSpPr>
          <p:cNvPr id="94" name="CustomShape 6"/>
          <p:cNvSpPr/>
          <p:nvPr/>
        </p:nvSpPr>
        <p:spPr>
          <a:xfrm rot="5400000" flipH="1" flipV="1">
            <a:off x="1810800" y="2176920"/>
            <a:ext cx="740160" cy="814320"/>
          </a:xfrm>
          <a:prstGeom prst="bentConnector2">
            <a:avLst/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95" name="CustomShape 7"/>
          <p:cNvSpPr/>
          <p:nvPr/>
        </p:nvSpPr>
        <p:spPr>
          <a:xfrm rot="10800000">
            <a:off x="2940480" y="3762720"/>
            <a:ext cx="1719000" cy="152100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96" name="CustomShape 8"/>
          <p:cNvSpPr/>
          <p:nvPr/>
        </p:nvSpPr>
        <p:spPr>
          <a:xfrm>
            <a:off x="4419720" y="1143000"/>
            <a:ext cx="3921480" cy="919440"/>
          </a:xfrm>
          <a:prstGeom prst="flowChartProcess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Wyniki stabelaryzowane</a:t>
            </a:r>
            <a:endParaRPr lang="pl-PL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bez modelu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97" name="CustomShape 9"/>
          <p:cNvSpPr/>
          <p:nvPr/>
        </p:nvSpPr>
        <p:spPr>
          <a:xfrm rot="5400000" flipH="1" flipV="1">
            <a:off x="2418840" y="953280"/>
            <a:ext cx="1352880" cy="2643120"/>
          </a:xfrm>
          <a:prstGeom prst="bentConnector2">
            <a:avLst/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98" name="CustomShape 10"/>
          <p:cNvSpPr/>
          <p:nvPr/>
        </p:nvSpPr>
        <p:spPr>
          <a:xfrm>
            <a:off x="4572000" y="3773160"/>
            <a:ext cx="1825920" cy="666000"/>
          </a:xfrm>
          <a:prstGeom prst="flowChartProcess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Równania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99" name="CustomShape 11"/>
          <p:cNvSpPr/>
          <p:nvPr/>
        </p:nvSpPr>
        <p:spPr>
          <a:xfrm>
            <a:off x="4562640" y="2509560"/>
            <a:ext cx="3511800" cy="666000"/>
          </a:xfrm>
          <a:prstGeom prst="flowChartProcess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Uczenie maszynowe</a:t>
            </a:r>
            <a:endParaRPr lang="pl-PL" sz="2800" b="0" strike="noStrike" spc="-1" dirty="0">
              <a:latin typeface="Arial"/>
            </a:endParaRPr>
          </a:p>
        </p:txBody>
      </p:sp>
      <p:sp>
        <p:nvSpPr>
          <p:cNvPr id="100" name="CustomShape 12"/>
          <p:cNvSpPr/>
          <p:nvPr/>
        </p:nvSpPr>
        <p:spPr>
          <a:xfrm>
            <a:off x="3873600" y="2216880"/>
            <a:ext cx="695520" cy="188784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01" name="CustomShape 13"/>
          <p:cNvSpPr/>
          <p:nvPr/>
        </p:nvSpPr>
        <p:spPr>
          <a:xfrm>
            <a:off x="3873600" y="2216880"/>
            <a:ext cx="686160" cy="62460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02" name="CustomShape 14"/>
          <p:cNvSpPr/>
          <p:nvPr/>
        </p:nvSpPr>
        <p:spPr>
          <a:xfrm rot="16200000" flipH="1">
            <a:off x="5481720" y="4446720"/>
            <a:ext cx="343800" cy="334440"/>
          </a:xfrm>
          <a:prstGeom prst="bentConnector3">
            <a:avLst>
              <a:gd name="adj1" fmla="val 50000"/>
            </a:avLst>
          </a:prstGeom>
          <a:noFill/>
          <a:ln w="2232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03" name="CustomShape 15"/>
          <p:cNvSpPr/>
          <p:nvPr/>
        </p:nvSpPr>
        <p:spPr>
          <a:xfrm rot="10800000" flipH="1">
            <a:off x="609840" y="28187280"/>
            <a:ext cx="1161000" cy="3244680"/>
          </a:xfrm>
          <a:prstGeom prst="bentConnector4">
            <a:avLst>
              <a:gd name="adj1" fmla="val -19639"/>
              <a:gd name="adj2" fmla="val 100077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04" name="CustomShape 16"/>
          <p:cNvSpPr/>
          <p:nvPr/>
        </p:nvSpPr>
        <p:spPr>
          <a:xfrm flipH="1">
            <a:off x="1770840" y="2844000"/>
            <a:ext cx="6300720" cy="3112560"/>
          </a:xfrm>
          <a:prstGeom prst="bentConnector4">
            <a:avLst>
              <a:gd name="adj1" fmla="val -3627"/>
              <a:gd name="adj2" fmla="val 107337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05" name="CustomShape 17"/>
          <p:cNvSpPr/>
          <p:nvPr/>
        </p:nvSpPr>
        <p:spPr>
          <a:xfrm flipH="1">
            <a:off x="1770840" y="2844000"/>
            <a:ext cx="6300720" cy="1712880"/>
          </a:xfrm>
          <a:prstGeom prst="bentConnector4">
            <a:avLst>
              <a:gd name="adj1" fmla="val -8090"/>
              <a:gd name="adj2" fmla="val 106764"/>
            </a:avLst>
          </a:pr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cxnSp>
        <p:nvCxnSpPr>
          <p:cNvPr id="5" name="Łącznik: łamany 4">
            <a:extLst>
              <a:ext uri="{FF2B5EF4-FFF2-40B4-BE49-F238E27FC236}">
                <a16:creationId xmlns:a16="http://schemas.microsoft.com/office/drawing/2014/main" id="{23B01225-AF8E-DB82-C22F-4353C3C840C4}"/>
              </a:ext>
            </a:extLst>
          </p:cNvPr>
          <p:cNvCxnSpPr>
            <a:cxnSpLocks/>
            <a:endCxn id="93" idx="3"/>
          </p:cNvCxnSpPr>
          <p:nvPr/>
        </p:nvCxnSpPr>
        <p:spPr>
          <a:xfrm rot="10800000" flipV="1">
            <a:off x="2934721" y="4256370"/>
            <a:ext cx="1631521" cy="1206630"/>
          </a:xfrm>
          <a:prstGeom prst="bentConnector3">
            <a:avLst>
              <a:gd name="adj1" fmla="val 27343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: łamany 13">
            <a:extLst>
              <a:ext uri="{FF2B5EF4-FFF2-40B4-BE49-F238E27FC236}">
                <a16:creationId xmlns:a16="http://schemas.microsoft.com/office/drawing/2014/main" id="{96B27B25-6EFB-B4CB-97A4-95C990B439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37600" y="2841480"/>
            <a:ext cx="5133960" cy="3050280"/>
          </a:xfrm>
          <a:prstGeom prst="bentConnector3">
            <a:avLst>
              <a:gd name="adj1" fmla="val -15938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4464BC7A-A014-F087-FDC3-6D253E156086}"/>
              </a:ext>
            </a:extLst>
          </p:cNvPr>
          <p:cNvCxnSpPr>
            <a:stCxn id="93" idx="0"/>
          </p:cNvCxnSpPr>
          <p:nvPr/>
        </p:nvCxnSpPr>
        <p:spPr>
          <a:xfrm flipH="1" flipV="1">
            <a:off x="1765082" y="4592880"/>
            <a:ext cx="7018" cy="3762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9" grpId="0" animBg="1"/>
      <p:bldP spid="101" grpId="0" animBg="1"/>
      <p:bldP spid="104" grpId="0" animBg="1"/>
      <p:bldP spid="10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228600" y="351000"/>
            <a:ext cx="8683920" cy="865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Obliczanie średnich, wyższych momentów rozkładu z symulacji kanonicznych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228600" y="4690440"/>
            <a:ext cx="8760240" cy="1866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Indeks </a:t>
            </a:r>
            <a:r>
              <a:rPr lang="pl-PL" sz="20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przebiega przez wszystkie kroki metody Monte Carlo  lub dynamiki molekularnej, z wyjątkiem okresu równowagowania (s kroków).</a:t>
            </a:r>
            <a:endParaRPr lang="pl-PL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pl-PL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Zaleta: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metoda jest prosta i oczywista, nie wymaga sztuczek matematycznych.</a:t>
            </a:r>
            <a:endParaRPr lang="pl-PL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pl-PL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Wada: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na ogół mała wiarygodność wyników (niezbieżność).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411" name="Obraz 410"/>
          <p:cNvPicPr/>
          <p:nvPr/>
        </p:nvPicPr>
        <p:blipFill>
          <a:blip r:embed="rId2"/>
          <a:stretch/>
        </p:blipFill>
        <p:spPr>
          <a:xfrm>
            <a:off x="279360" y="1676520"/>
            <a:ext cx="8620920" cy="251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457200" y="228600"/>
            <a:ext cx="8226720" cy="835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Przykład: energia i pojemność cieplna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413" name="Obraz 4"/>
          <p:cNvPicPr/>
          <p:nvPr/>
        </p:nvPicPr>
        <p:blipFill>
          <a:blip r:embed="rId2"/>
          <a:stretch/>
        </p:blipFill>
        <p:spPr>
          <a:xfrm>
            <a:off x="1523880" y="1752480"/>
            <a:ext cx="6093000" cy="4569120"/>
          </a:xfrm>
          <a:prstGeom prst="rect">
            <a:avLst/>
          </a:prstGeom>
          <a:ln>
            <a:noFill/>
          </a:ln>
        </p:spPr>
      </p:pic>
      <p:sp>
        <p:nvSpPr>
          <p:cNvPr id="414" name="Line 2"/>
          <p:cNvSpPr/>
          <p:nvPr/>
        </p:nvSpPr>
        <p:spPr>
          <a:xfrm>
            <a:off x="3352680" y="1904760"/>
            <a:ext cx="360" cy="4114800"/>
          </a:xfrm>
          <a:prstGeom prst="line">
            <a:avLst/>
          </a:prstGeom>
          <a:ln w="25560">
            <a:solidFill>
              <a:schemeClr val="tx1"/>
            </a:solidFill>
            <a:custDash>
              <a:ds d="400000" sp="3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15" name="Line 3"/>
          <p:cNvSpPr/>
          <p:nvPr/>
        </p:nvSpPr>
        <p:spPr>
          <a:xfrm>
            <a:off x="3352680" y="4863960"/>
            <a:ext cx="4038480" cy="360"/>
          </a:xfrm>
          <a:prstGeom prst="line">
            <a:avLst/>
          </a:prstGeom>
          <a:ln w="25560">
            <a:solidFill>
              <a:schemeClr val="accent2"/>
            </a:solidFill>
            <a:custDash>
              <a:ds d="300000" sp="1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16" name="Line 4"/>
          <p:cNvSpPr/>
          <p:nvPr/>
        </p:nvSpPr>
        <p:spPr>
          <a:xfrm>
            <a:off x="3340080" y="4419360"/>
            <a:ext cx="4038480" cy="360"/>
          </a:xfrm>
          <a:prstGeom prst="line">
            <a:avLst/>
          </a:prstGeom>
          <a:ln w="22320">
            <a:solidFill>
              <a:schemeClr val="accent6">
                <a:lumMod val="60000"/>
                <a:lumOff val="40000"/>
              </a:schemeClr>
            </a:solidFill>
            <a:custDash>
              <a:ds d="100000" sp="1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17" name="Line 5"/>
          <p:cNvSpPr/>
          <p:nvPr/>
        </p:nvSpPr>
        <p:spPr>
          <a:xfrm>
            <a:off x="3352680" y="5270400"/>
            <a:ext cx="4038480" cy="360"/>
          </a:xfrm>
          <a:prstGeom prst="line">
            <a:avLst/>
          </a:prstGeom>
          <a:ln w="22320">
            <a:solidFill>
              <a:schemeClr val="accent6">
                <a:lumMod val="60000"/>
                <a:lumOff val="40000"/>
              </a:schemeClr>
            </a:solidFill>
            <a:custDash>
              <a:ds d="100000" sp="1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18" name="CustomShape 6"/>
          <p:cNvSpPr/>
          <p:nvPr/>
        </p:nvSpPr>
        <p:spPr>
          <a:xfrm>
            <a:off x="2590920" y="5943600"/>
            <a:ext cx="7592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19" name="CustomShape 7"/>
          <p:cNvSpPr/>
          <p:nvPr/>
        </p:nvSpPr>
        <p:spPr>
          <a:xfrm>
            <a:off x="2832120" y="5880240"/>
            <a:ext cx="45432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420" name="CustomShape 8"/>
          <p:cNvSpPr/>
          <p:nvPr/>
        </p:nvSpPr>
        <p:spPr>
          <a:xfrm>
            <a:off x="7467480" y="4572000"/>
            <a:ext cx="1140120" cy="51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&lt;E&gt;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421" name="CustomShape 9"/>
          <p:cNvSpPr/>
          <p:nvPr/>
        </p:nvSpPr>
        <p:spPr>
          <a:xfrm>
            <a:off x="4648320" y="3048120"/>
            <a:ext cx="1749600" cy="51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&lt;&lt;E</a:t>
            </a:r>
            <a:r>
              <a:rPr lang="pl-PL" sz="2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&gt;&gt;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422" name="CustomShape 10"/>
          <p:cNvSpPr/>
          <p:nvPr/>
        </p:nvSpPr>
        <p:spPr>
          <a:xfrm>
            <a:off x="10591920" y="3276720"/>
            <a:ext cx="911520" cy="91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5DCDE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23" name="CustomShape 11"/>
          <p:cNvSpPr/>
          <p:nvPr/>
        </p:nvSpPr>
        <p:spPr>
          <a:xfrm>
            <a:off x="5334120" y="3809880"/>
            <a:ext cx="360" cy="606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24" name="CustomShape 12"/>
          <p:cNvSpPr/>
          <p:nvPr/>
        </p:nvSpPr>
        <p:spPr>
          <a:xfrm>
            <a:off x="5334120" y="5245200"/>
            <a:ext cx="360" cy="606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425" name="Obraz 424"/>
          <p:cNvPicPr/>
          <p:nvPr/>
        </p:nvPicPr>
        <p:blipFill>
          <a:blip r:embed="rId3"/>
          <a:stretch/>
        </p:blipFill>
        <p:spPr>
          <a:xfrm>
            <a:off x="571680" y="1257480"/>
            <a:ext cx="7947720" cy="2232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380880" y="960480"/>
            <a:ext cx="8226720" cy="4523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Symulacje kanoniczne prowadzi się w określonej temperaturze; jeżeli potrzebna jest zależność temperaturowa danej wielkości, należy przeprowadzić oddzielne symulacje w wielu temperaturach.</a:t>
            </a: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CustomShape 1"/>
          <p:cNvSpPr/>
          <p:nvPr/>
        </p:nvSpPr>
        <p:spPr>
          <a:xfrm>
            <a:off x="457200" y="152280"/>
            <a:ext cx="8226720" cy="75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Obliczanie różnic energii swobodnej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428" name="CustomShape 2"/>
          <p:cNvSpPr/>
          <p:nvPr/>
        </p:nvSpPr>
        <p:spPr>
          <a:xfrm>
            <a:off x="3856680" y="1048680"/>
            <a:ext cx="606600" cy="606600"/>
          </a:xfrm>
          <a:prstGeom prst="ellipse">
            <a:avLst/>
          </a:prstGeom>
          <a:solidFill>
            <a:srgbClr val="FF0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29" name="CustomShape 3"/>
          <p:cNvSpPr/>
          <p:nvPr/>
        </p:nvSpPr>
        <p:spPr>
          <a:xfrm rot="16200000">
            <a:off x="609480" y="1679040"/>
            <a:ext cx="2359440" cy="15973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30" name="CustomShape 4"/>
          <p:cNvSpPr/>
          <p:nvPr/>
        </p:nvSpPr>
        <p:spPr>
          <a:xfrm>
            <a:off x="2916000" y="2160000"/>
            <a:ext cx="1521000" cy="50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d&gt;d</a:t>
            </a:r>
            <a:r>
              <a:rPr lang="pl-PL" sz="2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max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431" name="CustomShape 5"/>
          <p:cNvSpPr/>
          <p:nvPr/>
        </p:nvSpPr>
        <p:spPr>
          <a:xfrm>
            <a:off x="1600200" y="3581280"/>
            <a:ext cx="60660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A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432" name="CustomShape 6"/>
          <p:cNvSpPr/>
          <p:nvPr/>
        </p:nvSpPr>
        <p:spPr>
          <a:xfrm>
            <a:off x="7744680" y="1840680"/>
            <a:ext cx="606600" cy="606600"/>
          </a:xfrm>
          <a:prstGeom prst="ellipse">
            <a:avLst/>
          </a:prstGeom>
          <a:solidFill>
            <a:srgbClr val="FF0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33" name="CustomShape 7"/>
          <p:cNvSpPr/>
          <p:nvPr/>
        </p:nvSpPr>
        <p:spPr>
          <a:xfrm rot="16200000">
            <a:off x="4874760" y="1693440"/>
            <a:ext cx="2359440" cy="15973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34" name="CustomShape 8"/>
          <p:cNvSpPr/>
          <p:nvPr/>
        </p:nvSpPr>
        <p:spPr>
          <a:xfrm flipV="1">
            <a:off x="6840000" y="1938240"/>
            <a:ext cx="911520" cy="22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35" name="CustomShape 9"/>
          <p:cNvSpPr/>
          <p:nvPr/>
        </p:nvSpPr>
        <p:spPr>
          <a:xfrm>
            <a:off x="7118280" y="2448000"/>
            <a:ext cx="1521000" cy="50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d&lt;d</a:t>
            </a:r>
            <a:r>
              <a:rPr lang="pl-PL" sz="2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max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436" name="CustomShape 10"/>
          <p:cNvSpPr/>
          <p:nvPr/>
        </p:nvSpPr>
        <p:spPr>
          <a:xfrm>
            <a:off x="5872680" y="3636000"/>
            <a:ext cx="60660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B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437" name="Picture 3"/>
          <p:cNvPicPr/>
          <p:nvPr/>
        </p:nvPicPr>
        <p:blipFill>
          <a:blip r:embed="rId2"/>
          <a:stretch/>
        </p:blipFill>
        <p:spPr>
          <a:xfrm>
            <a:off x="3867120" y="864000"/>
            <a:ext cx="5600880" cy="3959640"/>
          </a:xfrm>
          <a:prstGeom prst="rect">
            <a:avLst/>
          </a:prstGeom>
          <a:ln w="9360">
            <a:noFill/>
          </a:ln>
        </p:spPr>
      </p:pic>
      <p:pic>
        <p:nvPicPr>
          <p:cNvPr id="438" name="Picture 4"/>
          <p:cNvPicPr/>
          <p:nvPr/>
        </p:nvPicPr>
        <p:blipFill>
          <a:blip r:embed="rId3"/>
          <a:stretch/>
        </p:blipFill>
        <p:spPr>
          <a:xfrm>
            <a:off x="0" y="1152000"/>
            <a:ext cx="4200480" cy="3197520"/>
          </a:xfrm>
          <a:prstGeom prst="rect">
            <a:avLst/>
          </a:prstGeom>
          <a:ln w="9360">
            <a:noFill/>
          </a:ln>
        </p:spPr>
      </p:pic>
      <p:pic>
        <p:nvPicPr>
          <p:cNvPr id="439" name="Obraz 438"/>
          <p:cNvPicPr/>
          <p:nvPr/>
        </p:nvPicPr>
        <p:blipFill>
          <a:blip r:embed="rId4"/>
          <a:stretch/>
        </p:blipFill>
        <p:spPr>
          <a:xfrm>
            <a:off x="2666880" y="5041800"/>
            <a:ext cx="3921840" cy="1432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380880" y="152280"/>
            <a:ext cx="8531640" cy="1140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Obliczanie energii swobodnej solwatacji: metoda wstawienia cząstki 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441" name="CustomShape 2"/>
          <p:cNvSpPr/>
          <p:nvPr/>
        </p:nvSpPr>
        <p:spPr>
          <a:xfrm>
            <a:off x="4025880" y="2552760"/>
            <a:ext cx="759240" cy="835200"/>
          </a:xfrm>
          <a:prstGeom prst="ellipse">
            <a:avLst/>
          </a:prstGeom>
          <a:solidFill>
            <a:srgbClr val="FF0000">
              <a:alpha val="52000"/>
            </a:srgb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42" name="CustomShape 3"/>
          <p:cNvSpPr/>
          <p:nvPr/>
        </p:nvSpPr>
        <p:spPr>
          <a:xfrm>
            <a:off x="4114800" y="1981080"/>
            <a:ext cx="530640" cy="530640"/>
          </a:xfrm>
          <a:prstGeom prst="ellipse">
            <a:avLst/>
          </a:prstGeom>
          <a:solidFill>
            <a:schemeClr val="accent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43" name="CustomShape 4"/>
          <p:cNvSpPr/>
          <p:nvPr/>
        </p:nvSpPr>
        <p:spPr>
          <a:xfrm>
            <a:off x="4572000" y="3048120"/>
            <a:ext cx="530640" cy="530640"/>
          </a:xfrm>
          <a:prstGeom prst="ellipse">
            <a:avLst/>
          </a:prstGeom>
          <a:solidFill>
            <a:schemeClr val="accent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44" name="CustomShape 5"/>
          <p:cNvSpPr/>
          <p:nvPr/>
        </p:nvSpPr>
        <p:spPr>
          <a:xfrm>
            <a:off x="3200400" y="2895480"/>
            <a:ext cx="530640" cy="530640"/>
          </a:xfrm>
          <a:prstGeom prst="ellipse">
            <a:avLst/>
          </a:prstGeom>
          <a:solidFill>
            <a:schemeClr val="accent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45" name="CustomShape 6"/>
          <p:cNvSpPr/>
          <p:nvPr/>
        </p:nvSpPr>
        <p:spPr>
          <a:xfrm>
            <a:off x="3124080" y="2286000"/>
            <a:ext cx="530640" cy="530640"/>
          </a:xfrm>
          <a:prstGeom prst="ellipse">
            <a:avLst/>
          </a:prstGeom>
          <a:solidFill>
            <a:schemeClr val="accent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46" name="CustomShape 7"/>
          <p:cNvSpPr/>
          <p:nvPr/>
        </p:nvSpPr>
        <p:spPr>
          <a:xfrm>
            <a:off x="3124080" y="1828800"/>
            <a:ext cx="2359440" cy="2283120"/>
          </a:xfrm>
          <a:prstGeom prst="rect">
            <a:avLst/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47" name="CustomShape 8"/>
          <p:cNvSpPr/>
          <p:nvPr/>
        </p:nvSpPr>
        <p:spPr>
          <a:xfrm>
            <a:off x="5715000" y="2286000"/>
            <a:ext cx="759240" cy="835200"/>
          </a:xfrm>
          <a:prstGeom prst="ellipse">
            <a:avLst/>
          </a:prstGeom>
          <a:solidFill>
            <a:srgbClr val="FF0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48" name="CustomShape 9"/>
          <p:cNvSpPr/>
          <p:nvPr/>
        </p:nvSpPr>
        <p:spPr>
          <a:xfrm>
            <a:off x="4114800" y="3505320"/>
            <a:ext cx="530640" cy="530640"/>
          </a:xfrm>
          <a:prstGeom prst="ellipse">
            <a:avLst/>
          </a:prstGeom>
          <a:solidFill>
            <a:schemeClr val="accent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49" name="CustomShape 10"/>
          <p:cNvSpPr/>
          <p:nvPr/>
        </p:nvSpPr>
        <p:spPr>
          <a:xfrm>
            <a:off x="4876920" y="3581280"/>
            <a:ext cx="530640" cy="530640"/>
          </a:xfrm>
          <a:prstGeom prst="ellipse">
            <a:avLst/>
          </a:prstGeom>
          <a:solidFill>
            <a:schemeClr val="accent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50" name="CustomShape 11"/>
          <p:cNvSpPr/>
          <p:nvPr/>
        </p:nvSpPr>
        <p:spPr>
          <a:xfrm>
            <a:off x="3657600" y="2362320"/>
            <a:ext cx="530640" cy="530640"/>
          </a:xfrm>
          <a:prstGeom prst="ellipse">
            <a:avLst/>
          </a:prstGeom>
          <a:solidFill>
            <a:schemeClr val="accent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51" name="CustomShape 12"/>
          <p:cNvSpPr/>
          <p:nvPr/>
        </p:nvSpPr>
        <p:spPr>
          <a:xfrm>
            <a:off x="4876920" y="1905120"/>
            <a:ext cx="530640" cy="530640"/>
          </a:xfrm>
          <a:prstGeom prst="ellipse">
            <a:avLst/>
          </a:prstGeom>
          <a:solidFill>
            <a:schemeClr val="accent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52" name="CustomShape 13"/>
          <p:cNvSpPr/>
          <p:nvPr/>
        </p:nvSpPr>
        <p:spPr>
          <a:xfrm>
            <a:off x="3124080" y="3581280"/>
            <a:ext cx="530640" cy="530640"/>
          </a:xfrm>
          <a:prstGeom prst="ellipse">
            <a:avLst/>
          </a:prstGeom>
          <a:solidFill>
            <a:schemeClr val="accent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53" name="CustomShape 14"/>
          <p:cNvSpPr/>
          <p:nvPr/>
        </p:nvSpPr>
        <p:spPr>
          <a:xfrm>
            <a:off x="3657600" y="3200400"/>
            <a:ext cx="530640" cy="530640"/>
          </a:xfrm>
          <a:prstGeom prst="ellipse">
            <a:avLst/>
          </a:prstGeom>
          <a:solidFill>
            <a:schemeClr val="accent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54" name="CustomShape 15"/>
          <p:cNvSpPr/>
          <p:nvPr/>
        </p:nvSpPr>
        <p:spPr>
          <a:xfrm>
            <a:off x="4724280" y="2438280"/>
            <a:ext cx="530640" cy="530640"/>
          </a:xfrm>
          <a:prstGeom prst="ellipse">
            <a:avLst/>
          </a:prstGeom>
          <a:solidFill>
            <a:schemeClr val="accent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55" name="CustomShape 16"/>
          <p:cNvSpPr/>
          <p:nvPr/>
        </p:nvSpPr>
        <p:spPr>
          <a:xfrm>
            <a:off x="3581280" y="1828800"/>
            <a:ext cx="530640" cy="530640"/>
          </a:xfrm>
          <a:prstGeom prst="ellipse">
            <a:avLst/>
          </a:prstGeom>
          <a:solidFill>
            <a:schemeClr val="accent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56" name="CustomShape 17"/>
          <p:cNvSpPr/>
          <p:nvPr/>
        </p:nvSpPr>
        <p:spPr>
          <a:xfrm flipH="1">
            <a:off x="4799520" y="2705040"/>
            <a:ext cx="909720" cy="18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tx1"/>
            </a:solidFill>
            <a:custDash>
              <a:ds d="400000" sp="300000"/>
            </a:custDash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58" name="CustomShape 18"/>
          <p:cNvSpPr/>
          <p:nvPr/>
        </p:nvSpPr>
        <p:spPr>
          <a:xfrm>
            <a:off x="685800" y="5660640"/>
            <a:ext cx="8226720" cy="87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Zbieżność obliczania energii solwatacji atomu neonu w zależności od liczby wstawień cząsteczki na „klatkę” dynamiki molekularnej.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Czaplewski et al., </a:t>
            </a:r>
            <a:r>
              <a:rPr lang="pl-PL" sz="16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Molecular Physics</a:t>
            </a:r>
            <a:r>
              <a:rPr lang="pl-PL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, 103, 2005, 3153–3167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459" name="Obraz 458"/>
          <p:cNvPicPr/>
          <p:nvPr/>
        </p:nvPicPr>
        <p:blipFill>
          <a:blip r:embed="rId2"/>
          <a:stretch/>
        </p:blipFill>
        <p:spPr>
          <a:xfrm>
            <a:off x="1371600" y="4724280"/>
            <a:ext cx="5610960" cy="1292760"/>
          </a:xfrm>
          <a:prstGeom prst="rect">
            <a:avLst/>
          </a:prstGeom>
          <a:ln>
            <a:noFill/>
          </a:ln>
        </p:spPr>
      </p:pic>
      <p:pic>
        <p:nvPicPr>
          <p:cNvPr id="457" name="Picture 3"/>
          <p:cNvPicPr/>
          <p:nvPr/>
        </p:nvPicPr>
        <p:blipFill>
          <a:blip r:embed="rId3"/>
          <a:stretch/>
        </p:blipFill>
        <p:spPr>
          <a:xfrm>
            <a:off x="1219320" y="228600"/>
            <a:ext cx="6093000" cy="5477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Shape 1"/>
          <p:cNvSpPr txBox="1"/>
          <p:nvPr/>
        </p:nvSpPr>
        <p:spPr>
          <a:xfrm>
            <a:off x="144000" y="216000"/>
            <a:ext cx="9000000" cy="122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l-PL" sz="3600" b="0" strike="noStrike" spc="-1">
                <a:latin typeface="Arial"/>
              </a:rPr>
              <a:t>Metody zawężania przestrzeni konfiguracyjnej do interesującego obszaru</a:t>
            </a:r>
          </a:p>
        </p:txBody>
      </p:sp>
      <p:sp>
        <p:nvSpPr>
          <p:cNvPr id="461" name="TextShape 2"/>
          <p:cNvSpPr txBox="1"/>
          <p:nvPr/>
        </p:nvSpPr>
        <p:spPr>
          <a:xfrm>
            <a:off x="144000" y="1872000"/>
            <a:ext cx="9000000" cy="3062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latin typeface="Arial"/>
              </a:rPr>
              <a:t>Sterowana dynamika molekularna.</a:t>
            </a: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latin typeface="Arial"/>
              </a:rPr>
              <a:t>Próbkowanie „pod parasolem” (umbrella sampling).</a:t>
            </a: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latin typeface="Arial"/>
              </a:rPr>
              <a:t>Uogólnione symulacje kanoniczne (np. wymiana replik)</a:t>
            </a: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latin typeface="Arial"/>
              </a:rPr>
              <a:t>Użycie danych doświadczalnych.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CustomShape 1"/>
          <p:cNvSpPr/>
          <p:nvPr/>
        </p:nvSpPr>
        <p:spPr>
          <a:xfrm>
            <a:off x="457200" y="152280"/>
            <a:ext cx="8226720" cy="1521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Metoda „próbkowania pod parasolem” (umbrella sampling) (do obliczania potencjałów średniej siły)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463" name="CustomShape 2"/>
          <p:cNvSpPr/>
          <p:nvPr/>
        </p:nvSpPr>
        <p:spPr>
          <a:xfrm rot="5400000">
            <a:off x="678960" y="2225520"/>
            <a:ext cx="625680" cy="60660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64" name="CustomShape 3"/>
          <p:cNvSpPr/>
          <p:nvPr/>
        </p:nvSpPr>
        <p:spPr>
          <a:xfrm rot="5400000">
            <a:off x="2704680" y="2219040"/>
            <a:ext cx="625680" cy="60660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65" name="CustomShape 4"/>
          <p:cNvSpPr/>
          <p:nvPr/>
        </p:nvSpPr>
        <p:spPr>
          <a:xfrm>
            <a:off x="1824480" y="2851200"/>
            <a:ext cx="606600" cy="5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pl-PL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</a:t>
            </a:r>
            <a:endParaRPr lang="pl-PL" sz="2800" b="0" strike="noStrike" spc="-1">
              <a:latin typeface="Arial"/>
            </a:endParaRPr>
          </a:p>
        </p:txBody>
      </p:sp>
      <p:sp>
        <p:nvSpPr>
          <p:cNvPr id="466" name="CustomShape 5"/>
          <p:cNvSpPr/>
          <p:nvPr/>
        </p:nvSpPr>
        <p:spPr>
          <a:xfrm>
            <a:off x="4648320" y="3657600"/>
            <a:ext cx="411192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 i-tej symulacji MD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467" name="CustomShape 6"/>
          <p:cNvSpPr/>
          <p:nvPr/>
        </p:nvSpPr>
        <p:spPr>
          <a:xfrm>
            <a:off x="533520" y="4800600"/>
            <a:ext cx="8303040" cy="73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Potencjały „obciążające” (V</a:t>
            </a:r>
            <a:r>
              <a:rPr lang="pl-PL" sz="20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) usuwa się z potencjału średniej siły metodą ważonych histogramów.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468" name="Obraz 467"/>
          <p:cNvPicPr/>
          <p:nvPr/>
        </p:nvPicPr>
        <p:blipFill>
          <a:blip r:embed="rId2"/>
          <a:stretch/>
        </p:blipFill>
        <p:spPr>
          <a:xfrm>
            <a:off x="4381560" y="2057400"/>
            <a:ext cx="3502800" cy="1026360"/>
          </a:xfrm>
          <a:prstGeom prst="rect">
            <a:avLst/>
          </a:prstGeom>
          <a:ln>
            <a:noFill/>
          </a:ln>
        </p:spPr>
      </p:pic>
      <p:pic>
        <p:nvPicPr>
          <p:cNvPr id="469" name="Obraz 468"/>
          <p:cNvPicPr/>
          <p:nvPr/>
        </p:nvPicPr>
        <p:blipFill>
          <a:blip r:embed="rId3"/>
          <a:stretch/>
        </p:blipFill>
        <p:spPr>
          <a:xfrm>
            <a:off x="571680" y="3581280"/>
            <a:ext cx="3400920" cy="594360"/>
          </a:xfrm>
          <a:prstGeom prst="rect">
            <a:avLst/>
          </a:prstGeom>
          <a:ln>
            <a:noFill/>
          </a:ln>
        </p:spPr>
      </p:pic>
      <p:pic>
        <p:nvPicPr>
          <p:cNvPr id="470" name="Obraz 469"/>
          <p:cNvPicPr/>
          <p:nvPr/>
        </p:nvPicPr>
        <p:blipFill>
          <a:blip r:embed="rId4"/>
          <a:stretch/>
        </p:blipFill>
        <p:spPr>
          <a:xfrm rot="5404800">
            <a:off x="1638720" y="1829520"/>
            <a:ext cx="730440" cy="1416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457200" y="274680"/>
            <a:ext cx="8226720" cy="71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Metoda ważonych histogramów (WHAM)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472" name="CustomShape 2"/>
          <p:cNvSpPr/>
          <p:nvPr/>
        </p:nvSpPr>
        <p:spPr>
          <a:xfrm>
            <a:off x="304920" y="5437440"/>
            <a:ext cx="8150400" cy="50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Powyższe równania iteruje się do uzgodnienia f</a:t>
            </a:r>
            <a:r>
              <a:rPr lang="pl-PL" sz="2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, f</a:t>
            </a:r>
            <a:r>
              <a:rPr lang="pl-PL" sz="2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,…, f</a:t>
            </a:r>
            <a:r>
              <a:rPr lang="pl-PL" sz="2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m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473" name="CustomShape 3"/>
          <p:cNvSpPr/>
          <p:nvPr/>
        </p:nvSpPr>
        <p:spPr>
          <a:xfrm>
            <a:off x="380880" y="4500000"/>
            <a:ext cx="8303040" cy="67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n</a:t>
            </a:r>
            <a:r>
              <a:rPr lang="pl-PL" sz="2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m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jest całkowitą liczbą punktów w m-tym oknie, f</a:t>
            </a:r>
            <a:r>
              <a:rPr lang="pl-PL" sz="2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m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jest „bezwymiarową energią swobodną m-tego okna</a:t>
            </a:r>
            <a:endParaRPr lang="pl-PL" sz="24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4" name="Formula 4"/>
              <p:cNvSpPr txBox="1"/>
              <p:nvPr/>
            </p:nvSpPr>
            <p:spPr>
              <a:xfrm>
                <a:off x="831600" y="1062360"/>
                <a:ext cx="5214960" cy="203220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𝑅𝑇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nary>
                          <m:r>
                            <a:rPr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𝑅𝑇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:p15="http://schemas.microsoft.com/office/powerpoint/2012/main" xmlns:p14="http://schemas.microsoft.com/office/powerpoint/2010/main" xmlns="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5" name="Formula 5"/>
              <p:cNvSpPr txBox="1"/>
              <p:nvPr/>
            </p:nvSpPr>
            <p:spPr>
              <a:xfrm>
                <a:off x="1041120" y="3588480"/>
                <a:ext cx="4051080" cy="77472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/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nary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 xmlns:p15="http://schemas.microsoft.com/office/powerpoint/2012/main" xmlns:p14="http://schemas.microsoft.com/office/powerpoint/2010/main" xmlns="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CustomShape 1"/>
          <p:cNvSpPr/>
          <p:nvPr/>
        </p:nvSpPr>
        <p:spPr>
          <a:xfrm>
            <a:off x="2552760" y="-133200"/>
            <a:ext cx="9141120" cy="360"/>
          </a:xfrm>
          <a:prstGeom prst="rect">
            <a:avLst/>
          </a:prstGeom>
          <a:noFill/>
          <a:ln w="28440"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77" name="CustomShape 2"/>
          <p:cNvSpPr/>
          <p:nvPr/>
        </p:nvSpPr>
        <p:spPr>
          <a:xfrm>
            <a:off x="8373960" y="228600"/>
            <a:ext cx="378000" cy="378000"/>
          </a:xfrm>
          <a:prstGeom prst="rect">
            <a:avLst/>
          </a:prstGeom>
          <a:solidFill>
            <a:srgbClr val="FFFFFF"/>
          </a:solidFill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78" name="CustomShape 3"/>
          <p:cNvSpPr/>
          <p:nvPr/>
        </p:nvSpPr>
        <p:spPr>
          <a:xfrm>
            <a:off x="2467080" y="-123840"/>
            <a:ext cx="9141120" cy="360"/>
          </a:xfrm>
          <a:prstGeom prst="rect">
            <a:avLst/>
          </a:prstGeom>
          <a:noFill/>
          <a:ln w="28440"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79" name="CustomShape 4"/>
          <p:cNvSpPr/>
          <p:nvPr/>
        </p:nvSpPr>
        <p:spPr>
          <a:xfrm>
            <a:off x="3886200" y="228600"/>
            <a:ext cx="378000" cy="378000"/>
          </a:xfrm>
          <a:prstGeom prst="rect">
            <a:avLst/>
          </a:prstGeom>
          <a:solidFill>
            <a:srgbClr val="FFFFFF"/>
          </a:solidFill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80" name="CustomShape 5"/>
          <p:cNvSpPr/>
          <p:nvPr/>
        </p:nvSpPr>
        <p:spPr>
          <a:xfrm>
            <a:off x="3962520" y="3657600"/>
            <a:ext cx="378000" cy="378000"/>
          </a:xfrm>
          <a:prstGeom prst="rect">
            <a:avLst/>
          </a:prstGeom>
          <a:solidFill>
            <a:srgbClr val="FFFFFF"/>
          </a:solidFill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481" name="Obraz 15"/>
          <p:cNvPicPr/>
          <p:nvPr/>
        </p:nvPicPr>
        <p:blipFill>
          <a:blip r:embed="rId2"/>
          <a:stretch/>
        </p:blipFill>
        <p:spPr>
          <a:xfrm>
            <a:off x="609480" y="1260360"/>
            <a:ext cx="7083720" cy="5061600"/>
          </a:xfrm>
          <a:prstGeom prst="rect">
            <a:avLst/>
          </a:prstGeom>
          <a:ln>
            <a:noFill/>
          </a:ln>
        </p:spPr>
      </p:pic>
      <p:sp>
        <p:nvSpPr>
          <p:cNvPr id="482" name="CustomShape 6"/>
          <p:cNvSpPr/>
          <p:nvPr/>
        </p:nvSpPr>
        <p:spPr>
          <a:xfrm>
            <a:off x="685800" y="6381720"/>
            <a:ext cx="6855120" cy="39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Czaplewski et al., </a:t>
            </a:r>
            <a:r>
              <a:rPr lang="pl-PL" sz="20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Prot. Sci.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pl-PL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2000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, 9, 1235-1245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483" name="CustomShape 7"/>
          <p:cNvSpPr/>
          <p:nvPr/>
        </p:nvSpPr>
        <p:spPr>
          <a:xfrm>
            <a:off x="0" y="0"/>
            <a:ext cx="9141120" cy="86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Histogramy rozkładu odległości pomiędzy cząsteczkami metanu dla symulacji metanu w wodzie; </a:t>
            </a: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r</a:t>
            </a:r>
            <a:r>
              <a:rPr lang="pl-PL" sz="2400" b="0" i="1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równe 3.5, 4.5,…, 9.5 A. 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CustomShape 1"/>
          <p:cNvSpPr/>
          <p:nvPr/>
        </p:nvSpPr>
        <p:spPr>
          <a:xfrm>
            <a:off x="2552760" y="-133200"/>
            <a:ext cx="9141120" cy="360"/>
          </a:xfrm>
          <a:prstGeom prst="rect">
            <a:avLst/>
          </a:prstGeom>
          <a:noFill/>
          <a:ln w="28440"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85" name="CustomShape 2"/>
          <p:cNvSpPr/>
          <p:nvPr/>
        </p:nvSpPr>
        <p:spPr>
          <a:xfrm>
            <a:off x="8373960" y="228600"/>
            <a:ext cx="378000" cy="378000"/>
          </a:xfrm>
          <a:prstGeom prst="rect">
            <a:avLst/>
          </a:prstGeom>
          <a:solidFill>
            <a:srgbClr val="FFFFFF"/>
          </a:solidFill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86" name="CustomShape 3"/>
          <p:cNvSpPr/>
          <p:nvPr/>
        </p:nvSpPr>
        <p:spPr>
          <a:xfrm>
            <a:off x="2467080" y="-123840"/>
            <a:ext cx="9141120" cy="360"/>
          </a:xfrm>
          <a:prstGeom prst="rect">
            <a:avLst/>
          </a:prstGeom>
          <a:noFill/>
          <a:ln w="28440"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87" name="CustomShape 4"/>
          <p:cNvSpPr/>
          <p:nvPr/>
        </p:nvSpPr>
        <p:spPr>
          <a:xfrm>
            <a:off x="3886200" y="228600"/>
            <a:ext cx="378000" cy="378000"/>
          </a:xfrm>
          <a:prstGeom prst="rect">
            <a:avLst/>
          </a:prstGeom>
          <a:solidFill>
            <a:srgbClr val="FFFFFF"/>
          </a:solidFill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88" name="CustomShape 5"/>
          <p:cNvSpPr/>
          <p:nvPr/>
        </p:nvSpPr>
        <p:spPr>
          <a:xfrm>
            <a:off x="3962520" y="3657600"/>
            <a:ext cx="378000" cy="378000"/>
          </a:xfrm>
          <a:prstGeom prst="rect">
            <a:avLst/>
          </a:prstGeom>
          <a:solidFill>
            <a:srgbClr val="FFFFFF"/>
          </a:solidFill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489" name="CustomShape 6"/>
          <p:cNvSpPr/>
          <p:nvPr/>
        </p:nvSpPr>
        <p:spPr>
          <a:xfrm>
            <a:off x="685800" y="6381720"/>
            <a:ext cx="6855120" cy="39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Czaplewski et al., </a:t>
            </a:r>
            <a:r>
              <a:rPr lang="pl-PL" sz="20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Prot. Sci.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pl-PL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2000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, 9, 1235-1245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490" name="CustomShape 7"/>
          <p:cNvSpPr/>
          <p:nvPr/>
        </p:nvSpPr>
        <p:spPr>
          <a:xfrm>
            <a:off x="0" y="0"/>
            <a:ext cx="9141120" cy="81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Radialna funkcja korelacji </a:t>
            </a: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g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r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) i potencjał średniej siły otrzymane z symulacji po przetworzeniu metodą ważonych histogramów</a:t>
            </a:r>
            <a:endParaRPr lang="pl-PL" sz="2400" b="0" strike="noStrike" spc="-1">
              <a:latin typeface="Arial"/>
            </a:endParaRPr>
          </a:p>
        </p:txBody>
      </p:sp>
      <p:pic>
        <p:nvPicPr>
          <p:cNvPr id="491" name="Obraz 9"/>
          <p:cNvPicPr/>
          <p:nvPr/>
        </p:nvPicPr>
        <p:blipFill>
          <a:blip r:embed="rId2"/>
          <a:stretch/>
        </p:blipFill>
        <p:spPr>
          <a:xfrm>
            <a:off x="609480" y="911880"/>
            <a:ext cx="7464600" cy="5333760"/>
          </a:xfrm>
          <a:prstGeom prst="rect">
            <a:avLst/>
          </a:prstGeom>
          <a:ln>
            <a:noFill/>
          </a:ln>
        </p:spPr>
      </p:pic>
      <p:sp>
        <p:nvSpPr>
          <p:cNvPr id="492" name="CustomShape 8"/>
          <p:cNvSpPr/>
          <p:nvPr/>
        </p:nvSpPr>
        <p:spPr>
          <a:xfrm>
            <a:off x="6034320" y="1291680"/>
            <a:ext cx="759240" cy="302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0" bIns="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g(d)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493" name="CustomShape 9"/>
          <p:cNvSpPr/>
          <p:nvPr/>
        </p:nvSpPr>
        <p:spPr>
          <a:xfrm rot="16200000">
            <a:off x="848520" y="4091040"/>
            <a:ext cx="563040" cy="34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0" bIns="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g(d)</a:t>
            </a:r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228600" y="76320"/>
            <a:ext cx="8683920" cy="130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Równania: rozwiązania dokładne lub przybliżone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228600" y="2099520"/>
            <a:ext cx="8683920" cy="191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„W dawnych dobrych czasach teoretykowi wystarczyła kartka papieru, ołówek i własna głowa”.</a:t>
            </a:r>
            <a:endParaRPr lang="pl-PL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228600" y="4572000"/>
            <a:ext cx="8760240" cy="81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Nie wiadomo czy kiedykolwiek spełni się marzenie Feynmana „jakościowego rozumienia równań”.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CustomShape 1"/>
          <p:cNvSpPr/>
          <p:nvPr/>
        </p:nvSpPr>
        <p:spPr>
          <a:xfrm>
            <a:off x="457200" y="0"/>
            <a:ext cx="8226720" cy="789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Metoda wymiany replik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457200" y="1066680"/>
            <a:ext cx="4721400" cy="411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0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/>
              <a:buChar char=""/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Symulujemy, przy użyciu MC lub MD, </a:t>
            </a:r>
            <a:r>
              <a:rPr lang="pl-PL" sz="2000" b="1" i="1" strike="noStrike" spc="-1">
                <a:solidFill>
                  <a:srgbClr val="000000"/>
                </a:solidFill>
                <a:latin typeface="Arial"/>
                <a:ea typeface="DejaVu Sans"/>
              </a:rPr>
              <a:t>N</a:t>
            </a: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niezależnych trajektorii</a:t>
            </a:r>
            <a:endParaRPr lang="pl-PL" sz="2000" b="0" strike="noStrike" spc="-1">
              <a:latin typeface="Arial"/>
            </a:endParaRPr>
          </a:p>
          <a:p>
            <a:pPr marL="343080" indent="-340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/>
              <a:buChar char=""/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Co M kroków MC/MD, wymieniamy temperaturę między trajektoriami, zgodnie z prawdopodobieństwem bolzmanowskim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496" name="Picture 11"/>
          <p:cNvPicPr/>
          <p:nvPr/>
        </p:nvPicPr>
        <p:blipFill>
          <a:blip r:embed="rId2"/>
          <a:stretch/>
        </p:blipFill>
        <p:spPr>
          <a:xfrm>
            <a:off x="1219320" y="3156120"/>
            <a:ext cx="7083720" cy="2327400"/>
          </a:xfrm>
          <a:prstGeom prst="rect">
            <a:avLst/>
          </a:prstGeom>
          <a:ln>
            <a:noFill/>
          </a:ln>
        </p:spPr>
      </p:pic>
      <p:sp>
        <p:nvSpPr>
          <p:cNvPr id="497" name="CustomShape 3"/>
          <p:cNvSpPr/>
          <p:nvPr/>
        </p:nvSpPr>
        <p:spPr>
          <a:xfrm>
            <a:off x="1985040" y="5486400"/>
            <a:ext cx="945000" cy="39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zwykła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498" name="CustomShape 4"/>
          <p:cNvSpPr/>
          <p:nvPr/>
        </p:nvSpPr>
        <p:spPr>
          <a:xfrm>
            <a:off x="5244480" y="1642680"/>
            <a:ext cx="3648600" cy="331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Y.Rhee V.Pande, </a:t>
            </a:r>
            <a:r>
              <a:rPr lang="pl-PL" sz="16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Biophys. J.</a:t>
            </a:r>
            <a:r>
              <a:rPr lang="pl-PL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84, 775, 2003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499" name="CustomShape 5"/>
          <p:cNvSpPr/>
          <p:nvPr/>
        </p:nvSpPr>
        <p:spPr>
          <a:xfrm>
            <a:off x="5113440" y="5486400"/>
            <a:ext cx="1935720" cy="39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zwielokrotniona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500" name="CustomShape 6"/>
          <p:cNvSpPr/>
          <p:nvPr/>
        </p:nvSpPr>
        <p:spPr>
          <a:xfrm>
            <a:off x="7474680" y="6030000"/>
            <a:ext cx="1281960" cy="51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Symbol"/>
                <a:ea typeface="DejaVu Sans"/>
              </a:rPr>
              <a:t>b</a:t>
            </a:r>
            <a:r>
              <a:rPr lang="pl-PL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=1/RT</a:t>
            </a:r>
            <a:endParaRPr lang="pl-PL" sz="2800" b="0" strike="noStrike" spc="-1">
              <a:latin typeface="Arial"/>
            </a:endParaRPr>
          </a:p>
        </p:txBody>
      </p:sp>
      <p:pic>
        <p:nvPicPr>
          <p:cNvPr id="501" name="Obraz 500"/>
          <p:cNvPicPr/>
          <p:nvPr/>
        </p:nvPicPr>
        <p:blipFill>
          <a:blip r:embed="rId3"/>
          <a:stretch/>
        </p:blipFill>
        <p:spPr>
          <a:xfrm>
            <a:off x="1523880" y="6019920"/>
            <a:ext cx="4950360" cy="67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2"/>
          <p:cNvPicPr/>
          <p:nvPr/>
        </p:nvPicPr>
        <p:blipFill>
          <a:blip r:embed="rId3"/>
          <a:stretch/>
        </p:blipFill>
        <p:spPr>
          <a:xfrm>
            <a:off x="304920" y="3505320"/>
            <a:ext cx="3883320" cy="2911680"/>
          </a:xfrm>
          <a:prstGeom prst="rect">
            <a:avLst/>
          </a:prstGeom>
          <a:ln>
            <a:noFill/>
          </a:ln>
        </p:spPr>
      </p:pic>
      <p:pic>
        <p:nvPicPr>
          <p:cNvPr id="503" name="Picture 3"/>
          <p:cNvPicPr/>
          <p:nvPr/>
        </p:nvPicPr>
        <p:blipFill>
          <a:blip r:embed="rId4"/>
          <a:stretch/>
        </p:blipFill>
        <p:spPr>
          <a:xfrm>
            <a:off x="4876920" y="3505320"/>
            <a:ext cx="3883320" cy="2911680"/>
          </a:xfrm>
          <a:prstGeom prst="rect">
            <a:avLst/>
          </a:prstGeom>
          <a:ln>
            <a:noFill/>
          </a:ln>
        </p:spPr>
      </p:pic>
      <p:pic>
        <p:nvPicPr>
          <p:cNvPr id="504" name="Picture 5"/>
          <p:cNvPicPr/>
          <p:nvPr/>
        </p:nvPicPr>
        <p:blipFill>
          <a:blip r:embed="rId5"/>
          <a:stretch/>
        </p:blipFill>
        <p:spPr>
          <a:xfrm>
            <a:off x="4876920" y="228600"/>
            <a:ext cx="3807000" cy="2854800"/>
          </a:xfrm>
          <a:prstGeom prst="rect">
            <a:avLst/>
          </a:prstGeom>
          <a:ln>
            <a:noFill/>
          </a:ln>
        </p:spPr>
      </p:pic>
      <p:pic>
        <p:nvPicPr>
          <p:cNvPr id="505" name="Picture 6"/>
          <p:cNvPicPr/>
          <p:nvPr/>
        </p:nvPicPr>
        <p:blipFill>
          <a:blip r:embed="rId6"/>
          <a:stretch/>
        </p:blipFill>
        <p:spPr>
          <a:xfrm>
            <a:off x="457200" y="228600"/>
            <a:ext cx="3731040" cy="2854800"/>
          </a:xfrm>
          <a:prstGeom prst="rect">
            <a:avLst/>
          </a:prstGeom>
          <a:ln>
            <a:noFill/>
          </a:ln>
        </p:spPr>
      </p:pic>
      <p:sp>
        <p:nvSpPr>
          <p:cNvPr id="506" name="CustomShape 1"/>
          <p:cNvSpPr/>
          <p:nvPr/>
        </p:nvSpPr>
        <p:spPr>
          <a:xfrm>
            <a:off x="6553080" y="2971800"/>
            <a:ext cx="600480" cy="14940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krok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507" name="CustomShape 2"/>
          <p:cNvSpPr/>
          <p:nvPr/>
        </p:nvSpPr>
        <p:spPr>
          <a:xfrm>
            <a:off x="6629400" y="6324480"/>
            <a:ext cx="600480" cy="14940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krok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508" name="CustomShape 3"/>
          <p:cNvSpPr/>
          <p:nvPr/>
        </p:nvSpPr>
        <p:spPr>
          <a:xfrm>
            <a:off x="2133720" y="2971800"/>
            <a:ext cx="600480" cy="14940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krok</a:t>
            </a:r>
            <a:endParaRPr lang="pl-PL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1600" b="0" strike="noStrike" spc="-1">
              <a:latin typeface="Arial"/>
            </a:endParaRPr>
          </a:p>
        </p:txBody>
      </p:sp>
      <p:sp>
        <p:nvSpPr>
          <p:cNvPr id="509" name="CustomShape 4"/>
          <p:cNvSpPr/>
          <p:nvPr/>
        </p:nvSpPr>
        <p:spPr>
          <a:xfrm rot="16200000">
            <a:off x="4461480" y="4701240"/>
            <a:ext cx="855000" cy="33084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energia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510" name="CustomShape 5"/>
          <p:cNvSpPr/>
          <p:nvPr/>
        </p:nvSpPr>
        <p:spPr>
          <a:xfrm rot="16200000">
            <a:off x="319320" y="1514160"/>
            <a:ext cx="301680" cy="33084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T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511" name="CustomShape 6"/>
          <p:cNvSpPr/>
          <p:nvPr/>
        </p:nvSpPr>
        <p:spPr>
          <a:xfrm rot="16200000">
            <a:off x="4738680" y="1437840"/>
            <a:ext cx="301680" cy="33084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T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512" name="CustomShape 7"/>
          <p:cNvSpPr/>
          <p:nvPr/>
        </p:nvSpPr>
        <p:spPr>
          <a:xfrm rot="16200000">
            <a:off x="14760" y="4932360"/>
            <a:ext cx="605880" cy="33084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ln(P)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513" name="CustomShape 8"/>
          <p:cNvSpPr/>
          <p:nvPr/>
        </p:nvSpPr>
        <p:spPr>
          <a:xfrm>
            <a:off x="1981080" y="6324480"/>
            <a:ext cx="905040" cy="33120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energia</a:t>
            </a:r>
            <a:endParaRPr lang="pl-PL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Picture 2"/>
          <p:cNvPicPr/>
          <p:nvPr/>
        </p:nvPicPr>
        <p:blipFill>
          <a:blip r:embed="rId2"/>
          <a:stretch/>
        </p:blipFill>
        <p:spPr>
          <a:xfrm>
            <a:off x="0" y="0"/>
            <a:ext cx="3045240" cy="2140200"/>
          </a:xfrm>
          <a:prstGeom prst="rect">
            <a:avLst/>
          </a:prstGeom>
          <a:ln>
            <a:noFill/>
          </a:ln>
        </p:spPr>
      </p:pic>
      <p:pic>
        <p:nvPicPr>
          <p:cNvPr id="515" name="Picture 3"/>
          <p:cNvPicPr/>
          <p:nvPr/>
        </p:nvPicPr>
        <p:blipFill>
          <a:blip r:embed="rId3"/>
          <a:stretch/>
        </p:blipFill>
        <p:spPr>
          <a:xfrm>
            <a:off x="5943600" y="4457880"/>
            <a:ext cx="3197520" cy="2397600"/>
          </a:xfrm>
          <a:prstGeom prst="rect">
            <a:avLst/>
          </a:prstGeom>
          <a:ln>
            <a:noFill/>
          </a:ln>
        </p:spPr>
      </p:pic>
      <p:pic>
        <p:nvPicPr>
          <p:cNvPr id="516" name="Picture 4"/>
          <p:cNvPicPr/>
          <p:nvPr/>
        </p:nvPicPr>
        <p:blipFill>
          <a:blip r:embed="rId4"/>
          <a:stretch/>
        </p:blipFill>
        <p:spPr>
          <a:xfrm>
            <a:off x="2971800" y="4457880"/>
            <a:ext cx="3197520" cy="2397600"/>
          </a:xfrm>
          <a:prstGeom prst="rect">
            <a:avLst/>
          </a:prstGeom>
          <a:ln>
            <a:noFill/>
          </a:ln>
        </p:spPr>
      </p:pic>
      <p:pic>
        <p:nvPicPr>
          <p:cNvPr id="517" name="Picture 5"/>
          <p:cNvPicPr/>
          <p:nvPr/>
        </p:nvPicPr>
        <p:blipFill>
          <a:blip r:embed="rId5"/>
          <a:stretch/>
        </p:blipFill>
        <p:spPr>
          <a:xfrm>
            <a:off x="5943600" y="1866960"/>
            <a:ext cx="3197520" cy="2397600"/>
          </a:xfrm>
          <a:prstGeom prst="rect">
            <a:avLst/>
          </a:prstGeom>
          <a:ln>
            <a:noFill/>
          </a:ln>
        </p:spPr>
      </p:pic>
      <p:pic>
        <p:nvPicPr>
          <p:cNvPr id="518" name="Picture 6"/>
          <p:cNvPicPr/>
          <p:nvPr/>
        </p:nvPicPr>
        <p:blipFill>
          <a:blip r:embed="rId6"/>
          <a:stretch/>
        </p:blipFill>
        <p:spPr>
          <a:xfrm>
            <a:off x="2971800" y="1866960"/>
            <a:ext cx="3197520" cy="2397600"/>
          </a:xfrm>
          <a:prstGeom prst="rect">
            <a:avLst/>
          </a:prstGeom>
          <a:ln>
            <a:noFill/>
          </a:ln>
        </p:spPr>
      </p:pic>
      <p:pic>
        <p:nvPicPr>
          <p:cNvPr id="519" name="Picture 7"/>
          <p:cNvPicPr/>
          <p:nvPr/>
        </p:nvPicPr>
        <p:blipFill>
          <a:blip r:embed="rId7"/>
          <a:stretch/>
        </p:blipFill>
        <p:spPr>
          <a:xfrm>
            <a:off x="0" y="4457880"/>
            <a:ext cx="3197520" cy="2397600"/>
          </a:xfrm>
          <a:prstGeom prst="rect">
            <a:avLst/>
          </a:prstGeom>
          <a:ln>
            <a:noFill/>
          </a:ln>
        </p:spPr>
      </p:pic>
      <p:pic>
        <p:nvPicPr>
          <p:cNvPr id="520" name="Picture 8"/>
          <p:cNvPicPr/>
          <p:nvPr/>
        </p:nvPicPr>
        <p:blipFill>
          <a:blip r:embed="rId8"/>
          <a:stretch/>
        </p:blipFill>
        <p:spPr>
          <a:xfrm>
            <a:off x="0" y="1866960"/>
            <a:ext cx="3197520" cy="2397600"/>
          </a:xfrm>
          <a:prstGeom prst="rect">
            <a:avLst/>
          </a:prstGeom>
          <a:ln>
            <a:noFill/>
          </a:ln>
        </p:spPr>
      </p:pic>
      <p:sp>
        <p:nvSpPr>
          <p:cNvPr id="521" name="CustomShape 1"/>
          <p:cNvSpPr/>
          <p:nvPr/>
        </p:nvSpPr>
        <p:spPr>
          <a:xfrm>
            <a:off x="484200" y="2019240"/>
            <a:ext cx="43164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22" name="CustomShape 2"/>
          <p:cNvSpPr/>
          <p:nvPr/>
        </p:nvSpPr>
        <p:spPr>
          <a:xfrm>
            <a:off x="3379680" y="2095560"/>
            <a:ext cx="43164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23" name="CustomShape 3"/>
          <p:cNvSpPr/>
          <p:nvPr/>
        </p:nvSpPr>
        <p:spPr>
          <a:xfrm>
            <a:off x="6427800" y="2095560"/>
            <a:ext cx="43164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40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24" name="CustomShape 4"/>
          <p:cNvSpPr/>
          <p:nvPr/>
        </p:nvSpPr>
        <p:spPr>
          <a:xfrm>
            <a:off x="407880" y="4610160"/>
            <a:ext cx="43164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80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25" name="CustomShape 5"/>
          <p:cNvSpPr/>
          <p:nvPr/>
        </p:nvSpPr>
        <p:spPr>
          <a:xfrm>
            <a:off x="3393000" y="4610160"/>
            <a:ext cx="55800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160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26" name="CustomShape 6"/>
          <p:cNvSpPr/>
          <p:nvPr/>
        </p:nvSpPr>
        <p:spPr>
          <a:xfrm>
            <a:off x="6364800" y="4610160"/>
            <a:ext cx="55800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320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27" name="Line 7"/>
          <p:cNvSpPr/>
          <p:nvPr/>
        </p:nvSpPr>
        <p:spPr>
          <a:xfrm flipV="1">
            <a:off x="4038480" y="914400"/>
            <a:ext cx="360" cy="53316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528" name="Line 8"/>
          <p:cNvSpPr/>
          <p:nvPr/>
        </p:nvSpPr>
        <p:spPr>
          <a:xfrm>
            <a:off x="4038480" y="1447560"/>
            <a:ext cx="762120" cy="36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529" name="CustomShape 9"/>
          <p:cNvSpPr/>
          <p:nvPr/>
        </p:nvSpPr>
        <p:spPr>
          <a:xfrm>
            <a:off x="2902320" y="685800"/>
            <a:ext cx="93744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energia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30" name="CustomShape 10"/>
          <p:cNvSpPr/>
          <p:nvPr/>
        </p:nvSpPr>
        <p:spPr>
          <a:xfrm>
            <a:off x="4916520" y="1295280"/>
            <a:ext cx="55944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rms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31" name="CustomShape 11"/>
          <p:cNvSpPr/>
          <p:nvPr/>
        </p:nvSpPr>
        <p:spPr>
          <a:xfrm>
            <a:off x="5675040" y="838080"/>
            <a:ext cx="277560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300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1800" b="0" strike="noStrike" spc="-1">
                <a:solidFill>
                  <a:srgbClr val="00FF00"/>
                </a:solidFill>
                <a:latin typeface="Arial"/>
                <a:ea typeface="DejaVu Sans"/>
              </a:rPr>
              <a:t>350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1800" b="0" strike="noStrike" spc="-1">
                <a:solidFill>
                  <a:srgbClr val="333399"/>
                </a:solidFill>
                <a:latin typeface="Arial"/>
                <a:ea typeface="DejaVu Sans"/>
              </a:rPr>
              <a:t>400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1800" b="0" strike="noStrike" spc="-1">
                <a:solidFill>
                  <a:srgbClr val="BBE0E3"/>
                </a:solidFill>
                <a:latin typeface="Arial"/>
                <a:ea typeface="DejaVu Sans"/>
              </a:rPr>
              <a:t>500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1800" b="0" strike="noStrike" spc="-1">
                <a:solidFill>
                  <a:srgbClr val="FF00FF"/>
                </a:solidFill>
                <a:latin typeface="Arial"/>
                <a:ea typeface="DejaVu Sans"/>
              </a:rPr>
              <a:t>600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700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32" name="CustomShape 12"/>
          <p:cNvSpPr/>
          <p:nvPr/>
        </p:nvSpPr>
        <p:spPr>
          <a:xfrm>
            <a:off x="6409440" y="1219320"/>
            <a:ext cx="140832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temperatura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33" name="CustomShape 13"/>
          <p:cNvSpPr/>
          <p:nvPr/>
        </p:nvSpPr>
        <p:spPr>
          <a:xfrm>
            <a:off x="2537640" y="0"/>
            <a:ext cx="379044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Niezależne symulacje kanoniczne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Picture 2"/>
          <p:cNvPicPr/>
          <p:nvPr/>
        </p:nvPicPr>
        <p:blipFill>
          <a:blip r:embed="rId2"/>
          <a:stretch/>
        </p:blipFill>
        <p:spPr>
          <a:xfrm>
            <a:off x="5943600" y="2971800"/>
            <a:ext cx="3197520" cy="2397600"/>
          </a:xfrm>
          <a:prstGeom prst="rect">
            <a:avLst/>
          </a:prstGeom>
          <a:ln>
            <a:noFill/>
          </a:ln>
        </p:spPr>
      </p:pic>
      <p:pic>
        <p:nvPicPr>
          <p:cNvPr id="535" name="Picture 3"/>
          <p:cNvPicPr/>
          <p:nvPr/>
        </p:nvPicPr>
        <p:blipFill>
          <a:blip r:embed="rId3"/>
          <a:stretch/>
        </p:blipFill>
        <p:spPr>
          <a:xfrm>
            <a:off x="2971800" y="2971800"/>
            <a:ext cx="3197520" cy="2397600"/>
          </a:xfrm>
          <a:prstGeom prst="rect">
            <a:avLst/>
          </a:prstGeom>
          <a:ln>
            <a:noFill/>
          </a:ln>
        </p:spPr>
      </p:pic>
      <p:pic>
        <p:nvPicPr>
          <p:cNvPr id="536" name="Picture 4"/>
          <p:cNvPicPr/>
          <p:nvPr/>
        </p:nvPicPr>
        <p:blipFill>
          <a:blip r:embed="rId4"/>
          <a:stretch/>
        </p:blipFill>
        <p:spPr>
          <a:xfrm>
            <a:off x="0" y="2971800"/>
            <a:ext cx="3197520" cy="2397600"/>
          </a:xfrm>
          <a:prstGeom prst="rect">
            <a:avLst/>
          </a:prstGeom>
          <a:ln>
            <a:noFill/>
          </a:ln>
        </p:spPr>
      </p:pic>
      <p:pic>
        <p:nvPicPr>
          <p:cNvPr id="537" name="Picture 5"/>
          <p:cNvPicPr/>
          <p:nvPr/>
        </p:nvPicPr>
        <p:blipFill>
          <a:blip r:embed="rId5"/>
          <a:stretch/>
        </p:blipFill>
        <p:spPr>
          <a:xfrm>
            <a:off x="5943600" y="533520"/>
            <a:ext cx="3197520" cy="2397600"/>
          </a:xfrm>
          <a:prstGeom prst="rect">
            <a:avLst/>
          </a:prstGeom>
          <a:ln>
            <a:noFill/>
          </a:ln>
        </p:spPr>
      </p:pic>
      <p:pic>
        <p:nvPicPr>
          <p:cNvPr id="538" name="Picture 6"/>
          <p:cNvPicPr/>
          <p:nvPr/>
        </p:nvPicPr>
        <p:blipFill>
          <a:blip r:embed="rId6"/>
          <a:stretch/>
        </p:blipFill>
        <p:spPr>
          <a:xfrm>
            <a:off x="2971800" y="533520"/>
            <a:ext cx="3197520" cy="2397600"/>
          </a:xfrm>
          <a:prstGeom prst="rect">
            <a:avLst/>
          </a:prstGeom>
          <a:ln>
            <a:noFill/>
          </a:ln>
        </p:spPr>
      </p:pic>
      <p:pic>
        <p:nvPicPr>
          <p:cNvPr id="539" name="Picture 7"/>
          <p:cNvPicPr/>
          <p:nvPr/>
        </p:nvPicPr>
        <p:blipFill>
          <a:blip r:embed="rId7"/>
          <a:stretch/>
        </p:blipFill>
        <p:spPr>
          <a:xfrm>
            <a:off x="0" y="533520"/>
            <a:ext cx="3197520" cy="2397600"/>
          </a:xfrm>
          <a:prstGeom prst="rect">
            <a:avLst/>
          </a:prstGeom>
          <a:ln>
            <a:noFill/>
          </a:ln>
        </p:spPr>
      </p:pic>
      <p:sp>
        <p:nvSpPr>
          <p:cNvPr id="540" name="CustomShape 1"/>
          <p:cNvSpPr/>
          <p:nvPr/>
        </p:nvSpPr>
        <p:spPr>
          <a:xfrm>
            <a:off x="484200" y="533520"/>
            <a:ext cx="43164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41" name="CustomShape 2"/>
          <p:cNvSpPr/>
          <p:nvPr/>
        </p:nvSpPr>
        <p:spPr>
          <a:xfrm>
            <a:off x="3379680" y="609480"/>
            <a:ext cx="43164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42" name="CustomShape 3"/>
          <p:cNvSpPr/>
          <p:nvPr/>
        </p:nvSpPr>
        <p:spPr>
          <a:xfrm>
            <a:off x="6427800" y="609480"/>
            <a:ext cx="43164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40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43" name="CustomShape 4"/>
          <p:cNvSpPr/>
          <p:nvPr/>
        </p:nvSpPr>
        <p:spPr>
          <a:xfrm>
            <a:off x="407880" y="3124080"/>
            <a:ext cx="43164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80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44" name="CustomShape 5"/>
          <p:cNvSpPr/>
          <p:nvPr/>
        </p:nvSpPr>
        <p:spPr>
          <a:xfrm>
            <a:off x="3393000" y="3124080"/>
            <a:ext cx="55800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160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45" name="CustomShape 6"/>
          <p:cNvSpPr/>
          <p:nvPr/>
        </p:nvSpPr>
        <p:spPr>
          <a:xfrm>
            <a:off x="6364800" y="3124080"/>
            <a:ext cx="55800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320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46" name="Line 7"/>
          <p:cNvSpPr/>
          <p:nvPr/>
        </p:nvSpPr>
        <p:spPr>
          <a:xfrm flipV="1">
            <a:off x="3657600" y="5790960"/>
            <a:ext cx="360" cy="53352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547" name="Line 8"/>
          <p:cNvSpPr/>
          <p:nvPr/>
        </p:nvSpPr>
        <p:spPr>
          <a:xfrm>
            <a:off x="3657600" y="6324480"/>
            <a:ext cx="761760" cy="36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548" name="CustomShape 9"/>
          <p:cNvSpPr/>
          <p:nvPr/>
        </p:nvSpPr>
        <p:spPr>
          <a:xfrm>
            <a:off x="2521440" y="5562720"/>
            <a:ext cx="93744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energia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49" name="CustomShape 10"/>
          <p:cNvSpPr/>
          <p:nvPr/>
        </p:nvSpPr>
        <p:spPr>
          <a:xfrm>
            <a:off x="4535280" y="6172200"/>
            <a:ext cx="55944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rms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50" name="CustomShape 11"/>
          <p:cNvSpPr/>
          <p:nvPr/>
        </p:nvSpPr>
        <p:spPr>
          <a:xfrm>
            <a:off x="5522760" y="5715000"/>
            <a:ext cx="277560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300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1800" b="0" strike="noStrike" spc="-1">
                <a:solidFill>
                  <a:srgbClr val="00FF00"/>
                </a:solidFill>
                <a:latin typeface="Arial"/>
                <a:ea typeface="DejaVu Sans"/>
              </a:rPr>
              <a:t>350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1800" b="0" strike="noStrike" spc="-1">
                <a:solidFill>
                  <a:srgbClr val="333399"/>
                </a:solidFill>
                <a:latin typeface="Arial"/>
                <a:ea typeface="DejaVu Sans"/>
              </a:rPr>
              <a:t>400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1800" b="0" strike="noStrike" spc="-1">
                <a:solidFill>
                  <a:srgbClr val="BBE0E3"/>
                </a:solidFill>
                <a:latin typeface="Arial"/>
                <a:ea typeface="DejaVu Sans"/>
              </a:rPr>
              <a:t>500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1800" b="0" strike="noStrike" spc="-1">
                <a:solidFill>
                  <a:srgbClr val="FF00FF"/>
                </a:solidFill>
                <a:latin typeface="Arial"/>
                <a:ea typeface="DejaVu Sans"/>
              </a:rPr>
              <a:t>600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700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51" name="CustomShape 12"/>
          <p:cNvSpPr/>
          <p:nvPr/>
        </p:nvSpPr>
        <p:spPr>
          <a:xfrm>
            <a:off x="6257160" y="6095880"/>
            <a:ext cx="140832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temperatura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552" name="CustomShape 13"/>
          <p:cNvSpPr/>
          <p:nvPr/>
        </p:nvSpPr>
        <p:spPr>
          <a:xfrm>
            <a:off x="1247040" y="0"/>
            <a:ext cx="4473360" cy="36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Symulacje zwielokrotnionej wymiany replik</a:t>
            </a:r>
            <a:endParaRPr lang="pl-PL" sz="1800" b="0" strike="noStrike" spc="-1">
              <a:latin typeface="Arial"/>
            </a:endParaRPr>
          </a:p>
        </p:txBody>
      </p:sp>
      <p:pic>
        <p:nvPicPr>
          <p:cNvPr id="553" name="Picture 21"/>
          <p:cNvPicPr/>
          <p:nvPr/>
        </p:nvPicPr>
        <p:blipFill>
          <a:blip r:embed="rId8"/>
          <a:stretch/>
        </p:blipFill>
        <p:spPr>
          <a:xfrm>
            <a:off x="152280" y="5486400"/>
            <a:ext cx="1673640" cy="1176480"/>
          </a:xfrm>
          <a:prstGeom prst="rect">
            <a:avLst/>
          </a:prstGeom>
          <a:ln>
            <a:noFill/>
          </a:ln>
        </p:spPr>
      </p:pic>
      <p:sp>
        <p:nvSpPr>
          <p:cNvPr id="554" name="CustomShape 14"/>
          <p:cNvSpPr/>
          <p:nvPr/>
        </p:nvSpPr>
        <p:spPr>
          <a:xfrm>
            <a:off x="1442880" y="5867280"/>
            <a:ext cx="826200" cy="63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1E0G 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48aa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Picture 16"/>
          <p:cNvPicPr/>
          <p:nvPr/>
        </p:nvPicPr>
        <p:blipFill>
          <a:blip r:embed="rId2"/>
          <a:stretch/>
        </p:blipFill>
        <p:spPr>
          <a:xfrm>
            <a:off x="1676520" y="4648320"/>
            <a:ext cx="1910160" cy="1978200"/>
          </a:xfrm>
          <a:prstGeom prst="rect">
            <a:avLst/>
          </a:prstGeom>
          <a:ln>
            <a:noFill/>
          </a:ln>
        </p:spPr>
      </p:pic>
      <p:pic>
        <p:nvPicPr>
          <p:cNvPr id="556" name="Picture 15"/>
          <p:cNvPicPr/>
          <p:nvPr/>
        </p:nvPicPr>
        <p:blipFill>
          <a:blip r:embed="rId3"/>
          <a:stretch/>
        </p:blipFill>
        <p:spPr>
          <a:xfrm>
            <a:off x="4267080" y="4800600"/>
            <a:ext cx="1641600" cy="1832400"/>
          </a:xfrm>
          <a:prstGeom prst="rect">
            <a:avLst/>
          </a:prstGeom>
          <a:ln>
            <a:noFill/>
          </a:ln>
        </p:spPr>
      </p:pic>
      <p:pic>
        <p:nvPicPr>
          <p:cNvPr id="557" name="Picture 14"/>
          <p:cNvPicPr/>
          <p:nvPr/>
        </p:nvPicPr>
        <p:blipFill>
          <a:blip r:embed="rId4"/>
          <a:stretch/>
        </p:blipFill>
        <p:spPr>
          <a:xfrm>
            <a:off x="6553080" y="4648320"/>
            <a:ext cx="2136960" cy="1832400"/>
          </a:xfrm>
          <a:prstGeom prst="rect">
            <a:avLst/>
          </a:prstGeom>
          <a:ln>
            <a:noFill/>
          </a:ln>
        </p:spPr>
      </p:pic>
      <p:pic>
        <p:nvPicPr>
          <p:cNvPr id="558" name="Picture 2"/>
          <p:cNvPicPr/>
          <p:nvPr/>
        </p:nvPicPr>
        <p:blipFill>
          <a:blip r:embed="rId5"/>
          <a:stretch/>
        </p:blipFill>
        <p:spPr>
          <a:xfrm>
            <a:off x="2514600" y="2057400"/>
            <a:ext cx="3807000" cy="2527560"/>
          </a:xfrm>
          <a:prstGeom prst="rect">
            <a:avLst/>
          </a:prstGeom>
          <a:ln w="9360">
            <a:noFill/>
          </a:ln>
        </p:spPr>
      </p:pic>
      <p:sp>
        <p:nvSpPr>
          <p:cNvPr id="559" name="Line 1"/>
          <p:cNvSpPr/>
          <p:nvPr/>
        </p:nvSpPr>
        <p:spPr>
          <a:xfrm flipH="1" flipV="1">
            <a:off x="5581440" y="3697200"/>
            <a:ext cx="1258920" cy="122868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560" name="Line 2"/>
          <p:cNvSpPr/>
          <p:nvPr/>
        </p:nvSpPr>
        <p:spPr>
          <a:xfrm flipV="1">
            <a:off x="5302080" y="3733560"/>
            <a:ext cx="223920" cy="11430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561" name="Line 3"/>
          <p:cNvSpPr/>
          <p:nvPr/>
        </p:nvSpPr>
        <p:spPr>
          <a:xfrm flipV="1">
            <a:off x="3352680" y="3504960"/>
            <a:ext cx="2209680" cy="1371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562" name="Line 4"/>
          <p:cNvSpPr/>
          <p:nvPr/>
        </p:nvSpPr>
        <p:spPr>
          <a:xfrm flipV="1">
            <a:off x="2286000" y="3716280"/>
            <a:ext cx="1196640" cy="1728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563" name="Picture 17"/>
          <p:cNvPicPr/>
          <p:nvPr/>
        </p:nvPicPr>
        <p:blipFill>
          <a:blip r:embed="rId6"/>
          <a:stretch/>
        </p:blipFill>
        <p:spPr>
          <a:xfrm>
            <a:off x="152280" y="2590920"/>
            <a:ext cx="1930680" cy="2098800"/>
          </a:xfrm>
          <a:prstGeom prst="rect">
            <a:avLst/>
          </a:prstGeom>
          <a:ln>
            <a:noFill/>
          </a:ln>
        </p:spPr>
      </p:pic>
      <p:pic>
        <p:nvPicPr>
          <p:cNvPr id="564" name="Picture 18"/>
          <p:cNvPicPr/>
          <p:nvPr/>
        </p:nvPicPr>
        <p:blipFill>
          <a:blip r:embed="rId7"/>
          <a:stretch/>
        </p:blipFill>
        <p:spPr>
          <a:xfrm>
            <a:off x="914400" y="152280"/>
            <a:ext cx="1717920" cy="2251440"/>
          </a:xfrm>
          <a:prstGeom prst="rect">
            <a:avLst/>
          </a:prstGeom>
          <a:ln>
            <a:noFill/>
          </a:ln>
        </p:spPr>
      </p:pic>
      <p:sp>
        <p:nvSpPr>
          <p:cNvPr id="565" name="Line 5"/>
          <p:cNvSpPr/>
          <p:nvPr/>
        </p:nvSpPr>
        <p:spPr>
          <a:xfrm>
            <a:off x="2361960" y="2133360"/>
            <a:ext cx="1447920" cy="152424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566" name="Picture 20"/>
          <p:cNvPicPr/>
          <p:nvPr/>
        </p:nvPicPr>
        <p:blipFill>
          <a:blip r:embed="rId8"/>
          <a:stretch/>
        </p:blipFill>
        <p:spPr>
          <a:xfrm>
            <a:off x="3124080" y="152280"/>
            <a:ext cx="2816640" cy="1757520"/>
          </a:xfrm>
          <a:prstGeom prst="rect">
            <a:avLst/>
          </a:prstGeom>
          <a:ln>
            <a:noFill/>
          </a:ln>
        </p:spPr>
      </p:pic>
      <p:sp>
        <p:nvSpPr>
          <p:cNvPr id="567" name="Line 6"/>
          <p:cNvSpPr/>
          <p:nvPr/>
        </p:nvSpPr>
        <p:spPr>
          <a:xfrm>
            <a:off x="4190760" y="1371600"/>
            <a:ext cx="816120" cy="182376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568" name="Picture 22"/>
          <p:cNvPicPr/>
          <p:nvPr/>
        </p:nvPicPr>
        <p:blipFill>
          <a:blip r:embed="rId9"/>
          <a:stretch/>
        </p:blipFill>
        <p:spPr>
          <a:xfrm>
            <a:off x="6324480" y="152280"/>
            <a:ext cx="2537280" cy="1948320"/>
          </a:xfrm>
          <a:prstGeom prst="rect">
            <a:avLst/>
          </a:prstGeom>
          <a:ln>
            <a:noFill/>
          </a:ln>
        </p:spPr>
      </p:pic>
      <p:sp>
        <p:nvSpPr>
          <p:cNvPr id="569" name="Line 7"/>
          <p:cNvSpPr/>
          <p:nvPr/>
        </p:nvSpPr>
        <p:spPr>
          <a:xfrm flipH="1">
            <a:off x="5565600" y="1919160"/>
            <a:ext cx="1066680" cy="144792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570" name="Picture 24"/>
          <p:cNvPicPr/>
          <p:nvPr/>
        </p:nvPicPr>
        <p:blipFill>
          <a:blip r:embed="rId10"/>
          <a:stretch/>
        </p:blipFill>
        <p:spPr>
          <a:xfrm>
            <a:off x="6781680" y="2514600"/>
            <a:ext cx="1978200" cy="1689480"/>
          </a:xfrm>
          <a:prstGeom prst="rect">
            <a:avLst/>
          </a:prstGeom>
          <a:ln>
            <a:noFill/>
          </a:ln>
        </p:spPr>
      </p:pic>
      <p:sp>
        <p:nvSpPr>
          <p:cNvPr id="571" name="Line 8"/>
          <p:cNvSpPr/>
          <p:nvPr/>
        </p:nvSpPr>
        <p:spPr>
          <a:xfrm flipH="1">
            <a:off x="5029200" y="3200400"/>
            <a:ext cx="1752480" cy="38088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CustomShape 1"/>
          <p:cNvSpPr/>
          <p:nvPr/>
        </p:nvSpPr>
        <p:spPr>
          <a:xfrm>
            <a:off x="36000" y="72000"/>
            <a:ext cx="9069480" cy="11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Modelowanie/przewidywanie struktur białek i innych makromolekuł biologicznych</a:t>
            </a:r>
            <a:endParaRPr lang="pl-PL" sz="3600" b="0" strike="noStrike" spc="-1">
              <a:latin typeface="Arial"/>
            </a:endParaRPr>
          </a:p>
        </p:txBody>
      </p:sp>
      <p:pic>
        <p:nvPicPr>
          <p:cNvPr id="573" name="Obraz 572"/>
          <p:cNvPicPr/>
          <p:nvPr/>
        </p:nvPicPr>
        <p:blipFill>
          <a:blip r:embed="rId2"/>
          <a:stretch/>
        </p:blipFill>
        <p:spPr>
          <a:xfrm>
            <a:off x="360" y="1368000"/>
            <a:ext cx="9141120" cy="457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Obraz 573"/>
          <p:cNvPicPr/>
          <p:nvPr/>
        </p:nvPicPr>
        <p:blipFill>
          <a:blip r:embed="rId2"/>
          <a:stretch/>
        </p:blipFill>
        <p:spPr>
          <a:xfrm>
            <a:off x="360000" y="103320"/>
            <a:ext cx="4677480" cy="6590160"/>
          </a:xfrm>
          <a:prstGeom prst="rect">
            <a:avLst/>
          </a:prstGeom>
          <a:ln>
            <a:noFill/>
          </a:ln>
        </p:spPr>
      </p:pic>
      <p:sp>
        <p:nvSpPr>
          <p:cNvPr id="575" name="CustomShape 1"/>
          <p:cNvSpPr/>
          <p:nvPr/>
        </p:nvSpPr>
        <p:spPr>
          <a:xfrm>
            <a:off x="5256000" y="159120"/>
            <a:ext cx="3741480" cy="563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Schemat przewidywania struktury białek z użyciem informacji z baz danych, fragmentarycznych danych doświadczalnych oraz symulacji dynamiki molekularnej</a:t>
            </a:r>
            <a:endParaRPr lang="pl-PL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Karczyńska et al., Proteins, 2018</a:t>
            </a:r>
            <a:endParaRPr lang="pl-PL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Obraz 575"/>
          <p:cNvPicPr/>
          <p:nvPr/>
        </p:nvPicPr>
        <p:blipFill>
          <a:blip r:embed="rId2"/>
          <a:stretch/>
        </p:blipFill>
        <p:spPr>
          <a:xfrm>
            <a:off x="72000" y="1404000"/>
            <a:ext cx="9012240" cy="4576320"/>
          </a:xfrm>
          <a:prstGeom prst="rect">
            <a:avLst/>
          </a:prstGeom>
          <a:ln>
            <a:noFill/>
          </a:ln>
        </p:spPr>
      </p:pic>
      <p:sp>
        <p:nvSpPr>
          <p:cNvPr id="577" name="CustomShape 1"/>
          <p:cNvSpPr/>
          <p:nvPr/>
        </p:nvSpPr>
        <p:spPr>
          <a:xfrm>
            <a:off x="216000" y="144000"/>
            <a:ext cx="8637480" cy="11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Uproszczony schemat przewidywania struktur białek przez grupę Alpha Fold 2</a:t>
            </a:r>
            <a:endParaRPr lang="pl-PL" sz="3600" b="0" strike="noStrike" spc="-1">
              <a:latin typeface="Arial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263520" y="6205680"/>
            <a:ext cx="6357960" cy="34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Skolnick et al., J. Chem. Inf. Model. 2021, 61, 10, 4827–4831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Obraz 578"/>
          <p:cNvPicPr/>
          <p:nvPr/>
        </p:nvPicPr>
        <p:blipFill>
          <a:blip r:embed="rId2"/>
          <a:stretch/>
        </p:blipFill>
        <p:spPr>
          <a:xfrm>
            <a:off x="1224000" y="335520"/>
            <a:ext cx="6590160" cy="4557960"/>
          </a:xfrm>
          <a:prstGeom prst="rect">
            <a:avLst/>
          </a:prstGeom>
          <a:ln>
            <a:noFill/>
          </a:ln>
        </p:spPr>
      </p:pic>
      <p:sp>
        <p:nvSpPr>
          <p:cNvPr id="580" name="CustomShape 1"/>
          <p:cNvSpPr/>
          <p:nvPr/>
        </p:nvSpPr>
        <p:spPr>
          <a:xfrm>
            <a:off x="0" y="5129640"/>
            <a:ext cx="9141480" cy="156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DMSans-Regular"/>
                <a:ea typeface="DejaVu Sans"/>
              </a:rPr>
              <a:t>Przewidziana przez grupę Alpha-Fold2 (Deep Mind) struktura białka ORF 8 z SARS-COV19 (kolor niebieski) 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DMSans-Regular"/>
                <a:ea typeface="DejaVu Sans"/>
              </a:rPr>
              <a:t>w porównaniu z rozwiązaną później strukturą eksperymentalną (PDB: 7jtl, kolor zielony)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CustomShape 1"/>
          <p:cNvSpPr/>
          <p:nvPr/>
        </p:nvSpPr>
        <p:spPr>
          <a:xfrm>
            <a:off x="0" y="1371600"/>
            <a:ext cx="9141120" cy="2511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Chemia teoretyczna a filozofowie </a:t>
            </a:r>
            <a:br/>
            <a:r>
              <a:rPr lang="pl-PL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wiek XIX</a:t>
            </a:r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1120" cy="69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Przykłady opisów przy pomocy równań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0" y="790560"/>
            <a:ext cx="9141120" cy="605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55680" indent="-3528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Termodynamika fenomenologiczna.</a:t>
            </a:r>
            <a:endParaRPr lang="pl-PL" sz="28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Kinetyka chemiczna.</a:t>
            </a:r>
            <a:endParaRPr lang="pl-PL" sz="28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Modelowanie procesów elektrochemicznych.</a:t>
            </a:r>
            <a:endParaRPr lang="pl-PL" sz="28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Mechanika kwantowa.</a:t>
            </a:r>
            <a:endParaRPr lang="pl-PL" sz="28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Kinetyczna teoria gazów.</a:t>
            </a:r>
            <a:endParaRPr lang="pl-PL" sz="2800" b="0" strike="noStrike" spc="-1">
              <a:latin typeface="Arial"/>
            </a:endParaRPr>
          </a:p>
          <a:p>
            <a:pPr marL="355680" indent="-3528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Mechanika statystyczna gazów atomowych i cząsteczkowych.</a:t>
            </a:r>
            <a:endParaRPr lang="pl-PL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251640" y="304920"/>
            <a:ext cx="5829840" cy="5037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pl-PL" sz="22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“Toute tentative de faire rentrer les questions chimiques dans le domaine des doctrines mathématiques, doit être réputée jusqu'ici, et sans doute à jamais, profondément irrationnelle, comme étant antipathique à la nature des phénomènes […]  si, par une aberration heureusement presque impossible, l'emploi de l'analyse mathématique acquérait jamais, en chimie, une semblable prépondérance, il déterminerait inévitablement […]  une immense et rapide rétrogradation, en substituant l'empire des conceptions vagues à celui des notions positives, et un facile verbiage algébrique </a:t>
            </a: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à </a:t>
            </a:r>
            <a:r>
              <a:rPr lang="pl-PL" sz="22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une laborieuse exploration des faits.” </a:t>
            </a:r>
            <a:endParaRPr lang="pl-PL" sz="2200" b="0" strike="noStrike" spc="-1">
              <a:latin typeface="Arial"/>
            </a:endParaRPr>
          </a:p>
        </p:txBody>
      </p:sp>
      <p:pic>
        <p:nvPicPr>
          <p:cNvPr id="583" name="Picture 2"/>
          <p:cNvPicPr/>
          <p:nvPr/>
        </p:nvPicPr>
        <p:blipFill>
          <a:blip r:embed="rId2"/>
          <a:stretch/>
        </p:blipFill>
        <p:spPr>
          <a:xfrm>
            <a:off x="6042960" y="1196640"/>
            <a:ext cx="2774520" cy="3809880"/>
          </a:xfrm>
          <a:prstGeom prst="rect">
            <a:avLst/>
          </a:prstGeom>
          <a:ln>
            <a:noFill/>
          </a:ln>
        </p:spPr>
      </p:pic>
      <p:sp>
        <p:nvSpPr>
          <p:cNvPr id="584" name="CustomShape 2"/>
          <p:cNvSpPr/>
          <p:nvPr/>
        </p:nvSpPr>
        <p:spPr>
          <a:xfrm>
            <a:off x="72000" y="5867280"/>
            <a:ext cx="8889480" cy="81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Auguste Comte,  </a:t>
            </a: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Cours de Philosophie Positive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,  Schleicher, Paris, 1830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ustomShape 1"/>
          <p:cNvSpPr/>
          <p:nvPr/>
        </p:nvSpPr>
        <p:spPr>
          <a:xfrm>
            <a:off x="143640" y="592920"/>
            <a:ext cx="5829840" cy="5037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pl-PL" sz="2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“Jakakolwiek próba wprowadzenia zagadnień chemicznych do obszaru matematycznych pojęć musi być uznana, bez żadnych wątpliwości, za głęboko nieracjonalną, jako nieprzystającą do natury zjawisk […] Jeżeli kiedykolwiek, w wyniku absurdalnej pomyłki, która na szczęście jest prawie niemożliwa, analiza matematyczna zyskałaby znaczące miejsce w chemii, doprowadziłoby to nieuchronnie […] do nagłego i niewyobrażalnie wielkiego upadku tej nauki, wskutek zastąpienia pojęć dobrze osadzonych w faktach przez niejasne koncepty oraz starannego opisu faktów przez prostacki język algebry.” </a:t>
            </a:r>
            <a:endParaRPr lang="pl-PL" sz="2200" b="0" strike="noStrike" spc="-1" dirty="0">
              <a:latin typeface="Arial"/>
            </a:endParaRPr>
          </a:p>
        </p:txBody>
      </p:sp>
      <p:pic>
        <p:nvPicPr>
          <p:cNvPr id="586" name="Picture 2"/>
          <p:cNvPicPr/>
          <p:nvPr/>
        </p:nvPicPr>
        <p:blipFill>
          <a:blip r:embed="rId2"/>
          <a:stretch/>
        </p:blipFill>
        <p:spPr>
          <a:xfrm>
            <a:off x="6042960" y="1196640"/>
            <a:ext cx="2774520" cy="3809880"/>
          </a:xfrm>
          <a:prstGeom prst="rect">
            <a:avLst/>
          </a:prstGeom>
          <a:ln>
            <a:noFill/>
          </a:ln>
        </p:spPr>
      </p:pic>
      <p:sp>
        <p:nvSpPr>
          <p:cNvPr id="587" name="CustomShape 2"/>
          <p:cNvSpPr/>
          <p:nvPr/>
        </p:nvSpPr>
        <p:spPr>
          <a:xfrm>
            <a:off x="72000" y="5867280"/>
            <a:ext cx="8889480" cy="81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Auguste Comte,  </a:t>
            </a: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Cours de Philosophie Positive</a:t>
            </a: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,  Schleicher, Paris, 1830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CustomShape 1"/>
          <p:cNvSpPr/>
          <p:nvPr/>
        </p:nvSpPr>
        <p:spPr>
          <a:xfrm>
            <a:off x="179640" y="380880"/>
            <a:ext cx="6189840" cy="474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All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chemistry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and with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it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crystallography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would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become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branch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mathematical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analysis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which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like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astronomy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taking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its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constants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from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observation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would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enable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us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to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predict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the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character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any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new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compound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and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possibly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the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source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from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which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it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might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be </a:t>
            </a:r>
            <a:r>
              <a:rPr lang="pl-PL" sz="32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anticipated</a:t>
            </a:r>
            <a:r>
              <a:rPr lang="pl-PL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.” </a:t>
            </a:r>
            <a:endParaRPr lang="pl-PL" sz="3200" b="0" strike="noStrike" spc="-1" dirty="0">
              <a:latin typeface="Arial"/>
            </a:endParaRPr>
          </a:p>
        </p:txBody>
      </p:sp>
      <p:pic>
        <p:nvPicPr>
          <p:cNvPr id="589" name="Picture 2"/>
          <p:cNvPicPr/>
          <p:nvPr/>
        </p:nvPicPr>
        <p:blipFill>
          <a:blip r:embed="rId2"/>
          <a:stretch/>
        </p:blipFill>
        <p:spPr>
          <a:xfrm>
            <a:off x="6543000" y="1170360"/>
            <a:ext cx="2490840" cy="3263760"/>
          </a:xfrm>
          <a:prstGeom prst="rect">
            <a:avLst/>
          </a:prstGeom>
          <a:ln>
            <a:noFill/>
          </a:ln>
        </p:spPr>
      </p:pic>
      <p:sp>
        <p:nvSpPr>
          <p:cNvPr id="590" name="CustomShape 2"/>
          <p:cNvSpPr/>
          <p:nvPr/>
        </p:nvSpPr>
        <p:spPr>
          <a:xfrm>
            <a:off x="171000" y="5493600"/>
            <a:ext cx="8817480" cy="81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Charles Babbage (1838). Quoted in Faster than Thought, B. V. Bowden, ed., Sir Isaac Pitman Sons, Ltd, London, 1953, p 12.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1"/>
          <p:cNvSpPr/>
          <p:nvPr/>
        </p:nvSpPr>
        <p:spPr>
          <a:xfrm>
            <a:off x="179640" y="380880"/>
            <a:ext cx="6189840" cy="474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32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“Cała chemia, a krystalografia wraz z nią, może stać się gałęzią analizy matematycznej która, jak astronomia, poprzez pozyskanie wartości stałych z obserwacji, umożliwi nam przewidywanie charakteru każdego nowego związku oraz, być może, źródła, z którego on pochodzi.”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592" name="Picture 2"/>
          <p:cNvPicPr/>
          <p:nvPr/>
        </p:nvPicPr>
        <p:blipFill>
          <a:blip r:embed="rId2"/>
          <a:stretch/>
        </p:blipFill>
        <p:spPr>
          <a:xfrm>
            <a:off x="6543000" y="1170360"/>
            <a:ext cx="2490840" cy="3263760"/>
          </a:xfrm>
          <a:prstGeom prst="rect">
            <a:avLst/>
          </a:prstGeom>
          <a:ln>
            <a:noFill/>
          </a:ln>
        </p:spPr>
      </p:pic>
      <p:sp>
        <p:nvSpPr>
          <p:cNvPr id="593" name="CustomShape 2"/>
          <p:cNvSpPr/>
          <p:nvPr/>
        </p:nvSpPr>
        <p:spPr>
          <a:xfrm>
            <a:off x="171000" y="5493600"/>
            <a:ext cx="8817480" cy="81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Charles Babbage (1838). Quoted in Faster than Thought, B. V. Bowden, ed., Sir Isaac Pitman Sons, Ltd, London, 1953, p 12.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CustomShape 1"/>
          <p:cNvSpPr/>
          <p:nvPr/>
        </p:nvSpPr>
        <p:spPr>
          <a:xfrm>
            <a:off x="0" y="1371600"/>
            <a:ext cx="9141120" cy="2511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Filozofia przyrody, starożytna Grecja</a:t>
            </a:r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CustomShape 1"/>
          <p:cNvSpPr/>
          <p:nvPr/>
        </p:nvSpPr>
        <p:spPr>
          <a:xfrm>
            <a:off x="216000" y="352800"/>
            <a:ext cx="5613480" cy="428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800" b="0" strike="noStrike" spc="-1" dirty="0" err="1">
                <a:solidFill>
                  <a:srgbClr val="000000"/>
                </a:solidFill>
                <a:latin typeface="PalatinoLinotype-Roman"/>
                <a:ea typeface="PalatinoLinotype-Roman"/>
              </a:rPr>
              <a:t>Οἱ</a:t>
            </a:r>
            <a:r>
              <a:rPr lang="pl-PL" sz="2800" b="0" strike="noStrike" spc="-1" dirty="0">
                <a:solidFill>
                  <a:srgbClr val="000000"/>
                </a:solidFill>
                <a:latin typeface="PalatinoLinotype-Roman"/>
                <a:ea typeface="PalatinoLinotype-Roman"/>
              </a:rPr>
              <a:t> </a:t>
            </a:r>
            <a:r>
              <a:rPr lang="pl-PL" sz="2800" b="0" strike="noStrike" spc="-1" dirty="0" err="1">
                <a:solidFill>
                  <a:srgbClr val="000000"/>
                </a:solidFill>
                <a:latin typeface="PalatinoLinotype-Roman"/>
                <a:ea typeface="PalatinoLinotype-Roman"/>
              </a:rPr>
              <a:t>δὲ</a:t>
            </a:r>
            <a:r>
              <a:rPr lang="pl-PL" sz="2800" b="0" strike="noStrike" spc="-1" dirty="0">
                <a:solidFill>
                  <a:srgbClr val="000000"/>
                </a:solidFill>
                <a:latin typeface="PalatinoLinotype-Roman"/>
                <a:ea typeface="PalatinoLinotype-Roman"/>
              </a:rPr>
              <a:t> </a:t>
            </a:r>
            <a:r>
              <a:rPr lang="pl-PL" sz="2800" b="0" strike="noStrike" spc="-1" dirty="0" err="1">
                <a:solidFill>
                  <a:srgbClr val="000000"/>
                </a:solidFill>
                <a:latin typeface="PalatinoLinotype-Roman"/>
                <a:ea typeface="PalatinoLinotype-Roman"/>
              </a:rPr>
              <a:t>ἄνθρω</a:t>
            </a:r>
            <a:r>
              <a:rPr lang="pl-PL" sz="2800" b="0" strike="noStrike" spc="-1" dirty="0">
                <a:solidFill>
                  <a:srgbClr val="000000"/>
                </a:solidFill>
                <a:latin typeface="PalatinoLinotype-Roman"/>
                <a:ea typeface="PalatinoLinotype-Roman"/>
              </a:rPr>
              <a:t>ποι ἐκ τῶν φανερῶν τὰ ἀφανέα σκέπτεσθαι οὐκ</a:t>
            </a:r>
            <a:r>
              <a:rPr lang="pl-PL" sz="2800" b="0" strike="noStrike" spc="-1" dirty="0">
                <a:solidFill>
                  <a:srgbClr val="000000"/>
                </a:solidFill>
                <a:latin typeface="SymbolMT"/>
                <a:ea typeface="SymbolMT"/>
              </a:rPr>
              <a:t> [</a:t>
            </a:r>
            <a:r>
              <a:rPr lang="pl-PL" sz="2800" b="0" strike="noStrike" spc="-1" dirty="0">
                <a:solidFill>
                  <a:srgbClr val="000000"/>
                </a:solidFill>
                <a:latin typeface="PalatinoLinotype-Roman"/>
                <a:ea typeface="PalatinoLinotype-Roman"/>
              </a:rPr>
              <a:t>ἐπίστανται]· τέχνῃσι γὰρ χρεώμενοι ὁμοίῃσιν ἀνθρωπίνῃ φύσει οὐ γινώσκουσιν. </a:t>
            </a:r>
            <a:r>
              <a:rPr lang="pl-PL" sz="2800" b="0" strike="noStrike" spc="-1" dirty="0" err="1">
                <a:solidFill>
                  <a:srgbClr val="000000"/>
                </a:solidFill>
                <a:latin typeface="PalatinoLinotype-Roman"/>
                <a:ea typeface="PalatinoLinotype-Roman"/>
              </a:rPr>
              <a:t>θεῶν</a:t>
            </a:r>
            <a:r>
              <a:rPr lang="pl-PL" sz="2800" b="0" strike="noStrike" spc="-1" dirty="0">
                <a:solidFill>
                  <a:srgbClr val="000000"/>
                </a:solidFill>
                <a:latin typeface="PalatinoLinotype-Roman"/>
                <a:ea typeface="PalatinoLinotype-Roman"/>
              </a:rPr>
              <a:t> </a:t>
            </a:r>
            <a:r>
              <a:rPr lang="pl-PL" sz="2800" b="0" strike="noStrike" spc="-1" dirty="0" err="1">
                <a:solidFill>
                  <a:srgbClr val="000000"/>
                </a:solidFill>
                <a:latin typeface="PalatinoLinotype-Roman"/>
                <a:ea typeface="PalatinoLinotype-Roman"/>
              </a:rPr>
              <a:t>γὰρ</a:t>
            </a:r>
            <a:r>
              <a:rPr lang="pl-PL" sz="2800" b="0" strike="noStrike" spc="-1" dirty="0">
                <a:solidFill>
                  <a:srgbClr val="000000"/>
                </a:solidFill>
                <a:latin typeface="PalatinoLinotype-Roman"/>
                <a:ea typeface="PalatinoLinotype-Roman"/>
              </a:rPr>
              <a:t> </a:t>
            </a:r>
            <a:r>
              <a:rPr lang="pl-PL" sz="2800" b="0" strike="noStrike" spc="-1" dirty="0" err="1">
                <a:solidFill>
                  <a:srgbClr val="000000"/>
                </a:solidFill>
                <a:latin typeface="PalatinoLinotype-Roman"/>
                <a:ea typeface="PalatinoLinotype-Roman"/>
              </a:rPr>
              <a:t>νοῦς</a:t>
            </a:r>
            <a:r>
              <a:rPr lang="pl-PL" sz="2800" b="0" strike="noStrike" spc="-1" dirty="0">
                <a:solidFill>
                  <a:srgbClr val="000000"/>
                </a:solidFill>
                <a:latin typeface="PalatinoLinotype-Roman"/>
                <a:ea typeface="PalatinoLinotype-Roman"/>
              </a:rPr>
              <a:t> </a:t>
            </a:r>
            <a:r>
              <a:rPr lang="pl-PL" sz="2800" b="0" strike="noStrike" spc="-1" dirty="0" err="1">
                <a:solidFill>
                  <a:srgbClr val="000000"/>
                </a:solidFill>
                <a:latin typeface="PalatinoLinotype-Roman"/>
                <a:ea typeface="PalatinoLinotype-Roman"/>
              </a:rPr>
              <a:t>ἐδίδ</a:t>
            </a:r>
            <a:r>
              <a:rPr lang="pl-PL" sz="2800" b="0" strike="noStrike" spc="-1" dirty="0">
                <a:solidFill>
                  <a:srgbClr val="000000"/>
                </a:solidFill>
                <a:latin typeface="PalatinoLinotype-Roman"/>
                <a:ea typeface="PalatinoLinotype-Roman"/>
              </a:rPr>
              <a:t>αξε μιμεῖσθαι τὰ ἑωυτῶν, γινώσκοντας ἃ ποιέουσι, καὶ οὐ γινώσκοντας ἃ μιμέονται.</a:t>
            </a:r>
            <a:endParaRPr lang="pl-PL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800" b="0" strike="noStrike" spc="-1" dirty="0">
              <a:latin typeface="Arial"/>
            </a:endParaRPr>
          </a:p>
        </p:txBody>
      </p:sp>
      <p:sp>
        <p:nvSpPr>
          <p:cNvPr id="596" name="CustomShape 2"/>
          <p:cNvSpPr/>
          <p:nvPr/>
        </p:nvSpPr>
        <p:spPr>
          <a:xfrm>
            <a:off x="144000" y="5328000"/>
            <a:ext cx="8133480" cy="107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Heraklit z Efezu (540-480 p.n.e. „De victu”: „O naśladowaniu przyrody”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597" name="Obraz 596"/>
          <p:cNvPicPr/>
          <p:nvPr/>
        </p:nvPicPr>
        <p:blipFill>
          <a:blip r:embed="rId2"/>
          <a:stretch/>
        </p:blipFill>
        <p:spPr>
          <a:xfrm>
            <a:off x="5832000" y="396000"/>
            <a:ext cx="2873880" cy="405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CustomShape 1"/>
          <p:cNvSpPr/>
          <p:nvPr/>
        </p:nvSpPr>
        <p:spPr>
          <a:xfrm>
            <a:off x="216000" y="546480"/>
            <a:ext cx="5400000" cy="459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800" b="0" i="1" strike="noStrike" spc="-1">
                <a:solidFill>
                  <a:srgbClr val="000000"/>
                </a:solidFill>
                <a:latin typeface="PalatinoLinotype-Roman"/>
                <a:ea typeface="PalatinoLinotype-Roman"/>
              </a:rPr>
              <a:t>„Ludzie jednak nie [potrafią] dostrzegać rzeczy ukrytych poprzez to, co widoczne. Jakkolwiek posługują się sztukami naśladującymi ludzką naturę, nie znają [jej]. Ponieważ rozum bogów nauczył ich naśladować swoje [działania], wiedzących jak wykonywać a nie rozumiejących, co naśladują.”</a:t>
            </a:r>
            <a:endParaRPr lang="pl-PL" sz="2800" b="0" strike="noStrike" spc="-1">
              <a:latin typeface="Arial"/>
            </a:endParaRPr>
          </a:p>
        </p:txBody>
      </p:sp>
      <p:pic>
        <p:nvPicPr>
          <p:cNvPr id="599" name="Obraz 598"/>
          <p:cNvPicPr/>
          <p:nvPr/>
        </p:nvPicPr>
        <p:blipFill>
          <a:blip r:embed="rId2"/>
          <a:stretch/>
        </p:blipFill>
        <p:spPr>
          <a:xfrm>
            <a:off x="5943600" y="648000"/>
            <a:ext cx="2873880" cy="4051800"/>
          </a:xfrm>
          <a:prstGeom prst="rect">
            <a:avLst/>
          </a:prstGeom>
          <a:ln>
            <a:noFill/>
          </a:ln>
        </p:spPr>
      </p:pic>
      <p:sp>
        <p:nvSpPr>
          <p:cNvPr id="600" name="CustomShape 2"/>
          <p:cNvSpPr/>
          <p:nvPr/>
        </p:nvSpPr>
        <p:spPr>
          <a:xfrm>
            <a:off x="144000" y="5328000"/>
            <a:ext cx="8133480" cy="107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Heraklit z Efezu (540-480 p.n.e. „De victu”: „O naśladowaniu przyrody”</a:t>
            </a: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324000" y="144000"/>
            <a:ext cx="856692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Po co robimy symulacje?</a:t>
            </a:r>
            <a:endParaRPr lang="pl-PL" sz="3600" b="0" strike="noStrike" spc="-1"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144000" y="972000"/>
            <a:ext cx="8998920" cy="569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49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Aby sprawdzić jak model przekłada się na zachowanie układu.</a:t>
            </a:r>
            <a:endParaRPr lang="pl-PL" sz="24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Aby przewidzieć zachowanie układu na podstawie wprowadzonych danych (prognoza pogody, symulacje giełdowe, wytrzymałość materiałów i komponentów).</a:t>
            </a:r>
            <a:endParaRPr lang="pl-PL" sz="24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Aby określić strukturę układu (np. cieczy, układu koloidalnego, możliwe konformacje białka).</a:t>
            </a:r>
            <a:endParaRPr lang="pl-PL" sz="24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Aby oszacować wielkości fizyczne układu albo jego części takie, jak</a:t>
            </a:r>
            <a:endParaRPr lang="pl-PL" sz="2400" b="0" strike="noStrike" spc="-1">
              <a:latin typeface="Arial"/>
            </a:endParaRPr>
          </a:p>
          <a:p>
            <a:pPr marL="432000" lvl="1" indent="-2149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mechaniczne (np. gęstość, ciśnienie, objętość molowa, moduł Younga, współczynnik dyfuzji, lepkość),</a:t>
            </a:r>
            <a:endParaRPr lang="pl-PL" sz="2400" b="0" strike="noStrike" spc="-1">
              <a:latin typeface="Arial"/>
            </a:endParaRPr>
          </a:p>
          <a:p>
            <a:pPr marL="432000" lvl="1" indent="-2149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termiczne (np. przewodnictwo cieplne),</a:t>
            </a:r>
            <a:endParaRPr lang="pl-PL" sz="2400" b="0" strike="noStrike" spc="-1">
              <a:latin typeface="Arial"/>
            </a:endParaRPr>
          </a:p>
          <a:p>
            <a:pPr marL="432000" lvl="1" indent="-2149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elektryczne (przewodnictwo, potencjał elektrochemiczny),</a:t>
            </a:r>
            <a:endParaRPr lang="pl-PL" sz="2400" b="0" strike="noStrike" spc="-1">
              <a:latin typeface="Arial"/>
            </a:endParaRPr>
          </a:p>
          <a:p>
            <a:pPr marL="432000" lvl="1" indent="-2149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termodynamiczne (energia, ciepło spalania, pojemność cieplna, energia swobodna, potencjał chemiczny). 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10273</TotalTime>
  <Words>3051</Words>
  <Application>Microsoft Office PowerPoint</Application>
  <PresentationFormat>Pokaz na ekranie (4:3)</PresentationFormat>
  <Paragraphs>334</Paragraphs>
  <Slides>86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86</vt:i4>
      </vt:variant>
    </vt:vector>
  </HeadingPairs>
  <TitlesOfParts>
    <vt:vector size="97" baseType="lpstr">
      <vt:lpstr>DMSans-Regular</vt:lpstr>
      <vt:lpstr>PalatinoLinotype-Roman</vt:lpstr>
      <vt:lpstr>StarSymbol</vt:lpstr>
      <vt:lpstr>SymbolMT</vt:lpstr>
      <vt:lpstr>Arial</vt:lpstr>
      <vt:lpstr>Cambria Math</vt:lpstr>
      <vt:lpstr>Symbol</vt:lpstr>
      <vt:lpstr>Times New Roman</vt:lpstr>
      <vt:lpstr>Wingdings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subject/>
  <dc:creator>Jozef Adam Liwo</dc:creator>
  <dc:description/>
  <cp:lastModifiedBy>Adam Liwo</cp:lastModifiedBy>
  <cp:revision>842</cp:revision>
  <dcterms:created xsi:type="dcterms:W3CDTF">2007-02-20T12:26:53Z</dcterms:created>
  <dcterms:modified xsi:type="dcterms:W3CDTF">2024-01-26T08:06:02Z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56</vt:i4>
  </property>
</Properties>
</file>